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28"/>
  </p:notesMasterIdLst>
  <p:sldIdLst>
    <p:sldId id="362" r:id="rId3"/>
    <p:sldId id="290" r:id="rId4"/>
    <p:sldId id="350" r:id="rId5"/>
    <p:sldId id="293" r:id="rId6"/>
    <p:sldId id="351" r:id="rId7"/>
    <p:sldId id="307" r:id="rId8"/>
    <p:sldId id="288" r:id="rId9"/>
    <p:sldId id="346" r:id="rId10"/>
    <p:sldId id="301" r:id="rId11"/>
    <p:sldId id="352" r:id="rId12"/>
    <p:sldId id="354" r:id="rId13"/>
    <p:sldId id="353" r:id="rId14"/>
    <p:sldId id="347" r:id="rId15"/>
    <p:sldId id="292" r:id="rId16"/>
    <p:sldId id="355" r:id="rId17"/>
    <p:sldId id="356" r:id="rId18"/>
    <p:sldId id="358" r:id="rId19"/>
    <p:sldId id="359" r:id="rId20"/>
    <p:sldId id="360" r:id="rId21"/>
    <p:sldId id="357" r:id="rId22"/>
    <p:sldId id="361" r:id="rId23"/>
    <p:sldId id="349" r:id="rId24"/>
    <p:sldId id="340" r:id="rId25"/>
    <p:sldId id="300" r:id="rId26"/>
    <p:sldId id="34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 autoAdjust="0"/>
    <p:restoredTop sz="91834" autoAdjust="0"/>
  </p:normalViewPr>
  <p:slideViewPr>
    <p:cSldViewPr snapToGrid="0">
      <p:cViewPr>
        <p:scale>
          <a:sx n="10" d="100"/>
          <a:sy n="10" d="100"/>
        </p:scale>
        <p:origin x="3475" y="13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89605-0F9E-4855-8041-4EB517805EC7}" type="datetimeFigureOut">
              <a:rPr lang="en-US" smtClean="0"/>
              <a:t>9/22/2024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114DA-9AFF-4A86-BA22-D7D5405F81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75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022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79470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442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5499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1913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408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634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193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38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114DA-9AFF-4A86-BA22-D7D5405F81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5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29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164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229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489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723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5701FA-A99B-4EA7-BD9A-49A04217BC0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05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9212" cy="6858000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317500" y="355600"/>
            <a:ext cx="11544300" cy="6210300"/>
          </a:xfrm>
          <a:prstGeom prst="roundRect">
            <a:avLst>
              <a:gd name="adj" fmla="val 107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32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vi-V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A3DC4D-6176-4A6A-BDF8-1B894D8BACDF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1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017D39D-2172-48C2-85EB-BC18D1B6762D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058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4A3852E-5F05-4227-8FD5-37B88251E072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209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46DF5D-E15C-41AC-A5F5-6B60D19E9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B880E-3BE9-4A10-966A-C1D42C70BCF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40DE1F-6A4A-462C-B648-A1325D44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EFEF4-44A2-40B4-BE02-D8BEEF7D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30F0-2D64-4950-B991-DBE38FB59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080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airplane"/>
      </p:transition>
    </mc:Choice>
    <mc:Fallback xmlns="">
      <p:transition spd="slow" advClick="0" advTm="4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767841-4872-4A66-B5B9-AEB6A690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B880E-3BE9-4A10-966A-C1D42C70BCF6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810C30-4121-4186-909E-993A5F4E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B0A69E-FCE1-4195-B112-8B07999C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30F0-2D64-4950-B991-DBE38FB597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0605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4000">
        <p15:prstTrans prst="airplane"/>
      </p:transition>
    </mc:Choice>
    <mc:Fallback xmlns="">
      <p:transition spd="slow" advClick="0" advTm="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D503615-6B9B-441B-921B-51D87EB47150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2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E7DABF-3238-4788-BC1F-0DBA636816B8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87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BF6ADC4-B618-4F78-BBB2-C17796B93541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99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21C891-86C8-4C36-A021-F9CC9F23B0E9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855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16051F3-3923-408E-ABF0-484EC16ED00A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205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BD0EFE6-BB7D-48B2-AF21-2D78546A3905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8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F278209-B317-41EB-A9BE-CEA5DA198AF8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377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00FF147-8C63-489E-B9AA-1D33D160F308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5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618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vi-V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vi-V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26793F5-A8F0-4F43-920B-E43AFB58A62A}" type="slidenum">
              <a:rPr lang="en-US" altLang="en-US" smtClean="0">
                <a:latin typeface="Times New Roman" panose="02020603050405020304" pitchFamily="18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99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7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6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audio" Target="../media/audio1.wav"/><Relationship Id="rId7" Type="http://schemas.openxmlformats.org/officeDocument/2006/relationships/slide" Target="slide4.xml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slide" Target="slide5.xml"/><Relationship Id="rId15" Type="http://schemas.openxmlformats.org/officeDocument/2006/relationships/slide" Target="slide7.xml"/><Relationship Id="rId10" Type="http://schemas.openxmlformats.org/officeDocument/2006/relationships/image" Target="../media/image16.jpeg"/><Relationship Id="rId4" Type="http://schemas.openxmlformats.org/officeDocument/2006/relationships/image" Target="../media/image13.png"/><Relationship Id="rId9" Type="http://schemas.openxmlformats.org/officeDocument/2006/relationships/slide" Target="slide6.xml"/><Relationship Id="rId14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27922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2402" y="-182388"/>
            <a:ext cx="467184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4" b="10564"/>
          <a:stretch/>
        </p:blipFill>
        <p:spPr>
          <a:xfrm>
            <a:off x="3169197" y="4300036"/>
            <a:ext cx="5853606" cy="269226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44DDB1F-7CFC-4443-B7D2-14BEB08B0D10}"/>
              </a:ext>
            </a:extLst>
          </p:cNvPr>
          <p:cNvGrpSpPr/>
          <p:nvPr/>
        </p:nvGrpSpPr>
        <p:grpSpPr>
          <a:xfrm>
            <a:off x="4743061" y="1586680"/>
            <a:ext cx="2705876" cy="541923"/>
            <a:chOff x="4743062" y="1748763"/>
            <a:chExt cx="2705876" cy="541923"/>
          </a:xfrm>
        </p:grpSpPr>
        <p:sp>
          <p:nvSpPr>
            <p:cNvPr id="9" name="Up Ribbon 8">
              <a:extLst>
                <a:ext uri="{FF2B5EF4-FFF2-40B4-BE49-F238E27FC236}">
                  <a16:creationId xmlns:a16="http://schemas.microsoft.com/office/drawing/2014/main" id="{04CFE889-E637-B041-BE28-A63759C1761C}"/>
                </a:ext>
              </a:extLst>
            </p:cNvPr>
            <p:cNvSpPr/>
            <p:nvPr/>
          </p:nvSpPr>
          <p:spPr>
            <a:xfrm>
              <a:off x="4743062" y="1753555"/>
              <a:ext cx="2705876" cy="537131"/>
            </a:xfrm>
            <a:prstGeom prst="ribbon2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69D01F-712A-F44A-A35F-4CDC3830FBF2}"/>
                </a:ext>
              </a:extLst>
            </p:cNvPr>
            <p:cNvSpPr/>
            <p:nvPr/>
          </p:nvSpPr>
          <p:spPr>
            <a:xfrm>
              <a:off x="5411755" y="1748763"/>
              <a:ext cx="1362269" cy="5371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3 Encode SeEx Black" panose="00000A05000000000000" pitchFamily="2" charset="0"/>
                </a:rPr>
                <a:t>Bài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3 Encode SeEx Black" panose="00000A05000000000000" pitchFamily="2" charset="0"/>
                </a:rPr>
                <a:t> 11</a:t>
              </a:r>
              <a:endParaRPr kumimoji="0" lang="en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Encode SeEx Black" panose="00000A05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240ED6B-6D98-F1B5-2DE7-A507D7721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49" y="1891820"/>
            <a:ext cx="7019855" cy="28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3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1D50084-4AA3-117F-9B72-A358C6C66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469" y="620248"/>
            <a:ext cx="3600450" cy="1076325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E4B15AA0-785B-1D40-1DEF-5D39A22E576E}"/>
              </a:ext>
            </a:extLst>
          </p:cNvPr>
          <p:cNvSpPr/>
          <p:nvPr/>
        </p:nvSpPr>
        <p:spPr>
          <a:xfrm rot="5400000">
            <a:off x="5702155" y="739741"/>
            <a:ext cx="472613" cy="2383604"/>
          </a:xfrm>
          <a:prstGeom prst="rightBrace">
            <a:avLst>
              <a:gd name="adj1" fmla="val 19871"/>
              <a:gd name="adj2" fmla="val 50000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35D2FF-CEFF-5775-BC53-C2B7A4718C53}"/>
                  </a:ext>
                </a:extLst>
              </p:cNvPr>
              <p:cNvSpPr txBox="1"/>
              <p:nvPr/>
            </p:nvSpPr>
            <p:spPr>
              <a:xfrm>
                <a:off x="5280917" y="2157573"/>
                <a:ext cx="2393878" cy="80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35D2FF-CEFF-5775-BC53-C2B7A4718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917" y="2157573"/>
                <a:ext cx="2393878" cy="801310"/>
              </a:xfrm>
              <a:prstGeom prst="rect">
                <a:avLst/>
              </a:prstGeom>
              <a:blipFill>
                <a:blip r:embed="rId4"/>
                <a:stretch>
                  <a:fillRect l="-6361" b="-10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77AF11-0A8E-8180-F19F-8D1013399682}"/>
                  </a:ext>
                </a:extLst>
              </p:cNvPr>
              <p:cNvSpPr txBox="1"/>
              <p:nvPr/>
            </p:nvSpPr>
            <p:spPr>
              <a:xfrm>
                <a:off x="3513760" y="3051425"/>
                <a:ext cx="5722707" cy="80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 </a:t>
                </a:r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sz="32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vi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ế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th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à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nh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2</m:t>
                    </m:r>
                    <m:f>
                      <m:fPr>
                        <m:ctrlP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77AF11-0A8E-8180-F19F-8D1013399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760" y="3051425"/>
                <a:ext cx="5722707" cy="801310"/>
              </a:xfrm>
              <a:prstGeom prst="rect">
                <a:avLst/>
              </a:prstGeom>
              <a:blipFill>
                <a:blip r:embed="rId5"/>
                <a:stretch>
                  <a:fillRect l="-2662" b="-9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5FB326-64A8-86F4-7026-C15266891F7E}"/>
                  </a:ext>
                </a:extLst>
              </p:cNvPr>
              <p:cNvSpPr txBox="1"/>
              <p:nvPr/>
            </p:nvSpPr>
            <p:spPr>
              <a:xfrm>
                <a:off x="3565130" y="4037744"/>
                <a:ext cx="5722707" cy="80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sz="32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ọ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i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à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ỗ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ố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</m:oMath>
                </a14:m>
                <a:endPara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5FB326-64A8-86F4-7026-C15266891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130" y="4037744"/>
                <a:ext cx="5722707" cy="801310"/>
              </a:xfrm>
              <a:prstGeom prst="rect">
                <a:avLst/>
              </a:prstGeom>
              <a:blipFill>
                <a:blip r:embed="rId6"/>
                <a:stretch>
                  <a:fillRect l="-276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3771F2-39AB-C455-B3FA-9352531A83DF}"/>
                  </a:ext>
                </a:extLst>
              </p:cNvPr>
              <p:cNvSpPr txBox="1"/>
              <p:nvPr/>
            </p:nvSpPr>
            <p:spPr>
              <a:xfrm>
                <a:off x="3575404" y="5013789"/>
                <a:ext cx="5722707" cy="80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sz="32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đọ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à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hai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à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ba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ph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ầ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ư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.</m:t>
                    </m:r>
                  </m:oMath>
                </a14:m>
                <a:endPara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13771F2-39AB-C455-B3FA-9352531A8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04" y="5013789"/>
                <a:ext cx="5722707" cy="801310"/>
              </a:xfrm>
              <a:prstGeom prst="rect">
                <a:avLst/>
              </a:prstGeom>
              <a:blipFill>
                <a:blip r:embed="rId7"/>
                <a:stretch>
                  <a:fillRect l="-2772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5865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A49129-AA0C-1B38-A2B6-325F9C886F46}"/>
                  </a:ext>
                </a:extLst>
              </p:cNvPr>
              <p:cNvSpPr txBox="1"/>
              <p:nvPr/>
            </p:nvSpPr>
            <p:spPr>
              <a:xfrm>
                <a:off x="1654140" y="421241"/>
                <a:ext cx="9709078" cy="801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Hỗn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32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m:rPr>
                        <m:nor/>
                      </m:rPr>
                      <a:rPr lang="en-US" sz="3200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ó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ph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ầ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nguy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ê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à 2,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ph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ầ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ph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â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sz="32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ố 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l</m:t>
                    </m:r>
                    <m:r>
                      <m:rPr>
                        <m:nor/>
                      </m:rPr>
                      <a:rPr lang="en-US" sz="3200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à </m:t>
                    </m:r>
                    <m:f>
                      <m:fPr>
                        <m:ctrlPr>
                          <a:rPr lang="en-US" sz="320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3200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A49129-AA0C-1B38-A2B6-325F9C886F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140" y="421241"/>
                <a:ext cx="9709078" cy="801310"/>
              </a:xfrm>
              <a:prstGeom prst="rect">
                <a:avLst/>
              </a:prstGeom>
              <a:blipFill>
                <a:blip r:embed="rId2"/>
                <a:stretch>
                  <a:fillRect l="-1569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DB661-70FF-A51B-AD27-BF4BFCF1892F}"/>
                  </a:ext>
                </a:extLst>
              </p:cNvPr>
              <p:cNvSpPr txBox="1"/>
              <p:nvPr/>
            </p:nvSpPr>
            <p:spPr>
              <a:xfrm>
                <a:off x="5648664" y="1179498"/>
                <a:ext cx="1099476" cy="1155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8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sz="4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1EDB661-70FF-A51B-AD27-BF4BFCF18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664" y="1179498"/>
                <a:ext cx="1099476" cy="1155766"/>
              </a:xfrm>
              <a:prstGeom prst="rect">
                <a:avLst/>
              </a:prstGeom>
              <a:blipFill>
                <a:blip r:embed="rId3"/>
                <a:stretch>
                  <a:fillRect l="-25556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543">
            <a:extLst>
              <a:ext uri="{FF2B5EF4-FFF2-40B4-BE49-F238E27FC236}">
                <a16:creationId xmlns:a16="http://schemas.microsoft.com/office/drawing/2014/main" id="{BB6EBFE7-AA19-AD7A-4FB5-BDF2706467FA}"/>
              </a:ext>
            </a:extLst>
          </p:cNvPr>
          <p:cNvSpPr/>
          <p:nvPr/>
        </p:nvSpPr>
        <p:spPr>
          <a:xfrm>
            <a:off x="3448341" y="2482393"/>
            <a:ext cx="2307404" cy="61924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nguyên</a:t>
            </a:r>
            <a:endParaRPr lang="en-US" sz="28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ounded Rectangle 544">
            <a:extLst>
              <a:ext uri="{FF2B5EF4-FFF2-40B4-BE49-F238E27FC236}">
                <a16:creationId xmlns:a16="http://schemas.microsoft.com/office/drawing/2014/main" id="{06EA3F54-CD76-D58F-DB2E-FB7899EE4166}"/>
              </a:ext>
            </a:extLst>
          </p:cNvPr>
          <p:cNvSpPr/>
          <p:nvPr/>
        </p:nvSpPr>
        <p:spPr>
          <a:xfrm>
            <a:off x="6275342" y="2501975"/>
            <a:ext cx="2362652" cy="611053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8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phân</a:t>
            </a:r>
            <a:r>
              <a:rPr lang="en-US" sz="28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endParaRPr lang="en-US" sz="2800" b="1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7ADD4A-B54A-418F-EE58-6E55185236EB}"/>
              </a:ext>
            </a:extLst>
          </p:cNvPr>
          <p:cNvCxnSpPr/>
          <p:nvPr/>
        </p:nvCxnSpPr>
        <p:spPr>
          <a:xfrm flipH="1">
            <a:off x="4958613" y="2085088"/>
            <a:ext cx="872780" cy="3203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46CB19-37E1-8DBC-AE07-CEB18923A6D3}"/>
              </a:ext>
            </a:extLst>
          </p:cNvPr>
          <p:cNvCxnSpPr/>
          <p:nvPr/>
        </p:nvCxnSpPr>
        <p:spPr>
          <a:xfrm>
            <a:off x="6409361" y="2085088"/>
            <a:ext cx="873601" cy="3299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2FE55AE-EBDE-0170-63B1-6776FB5C7A36}"/>
              </a:ext>
            </a:extLst>
          </p:cNvPr>
          <p:cNvSpPr/>
          <p:nvPr/>
        </p:nvSpPr>
        <p:spPr>
          <a:xfrm>
            <a:off x="6011303" y="1206794"/>
            <a:ext cx="392042" cy="11557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62;p2">
            <a:extLst>
              <a:ext uri="{FF2B5EF4-FFF2-40B4-BE49-F238E27FC236}">
                <a16:creationId xmlns:a16="http://schemas.microsoft.com/office/drawing/2014/main" id="{ADEF163B-E154-A4F8-A698-18E5F790E67F}"/>
              </a:ext>
            </a:extLst>
          </p:cNvPr>
          <p:cNvSpPr/>
          <p:nvPr/>
        </p:nvSpPr>
        <p:spPr>
          <a:xfrm>
            <a:off x="4418338" y="3910639"/>
            <a:ext cx="45719" cy="15094"/>
          </a:xfrm>
          <a:custGeom>
            <a:avLst/>
            <a:gdLst/>
            <a:ahLst/>
            <a:cxnLst/>
            <a:rect l="l" t="t" r="r" b="b"/>
            <a:pathLst>
              <a:path w="591" h="570" extrusionOk="0">
                <a:moveTo>
                  <a:pt x="320" y="0"/>
                </a:moveTo>
                <a:cubicBezTo>
                  <a:pt x="308" y="0"/>
                  <a:pt x="296" y="1"/>
                  <a:pt x="284" y="3"/>
                </a:cubicBezTo>
                <a:cubicBezTo>
                  <a:pt x="119" y="3"/>
                  <a:pt x="1" y="145"/>
                  <a:pt x="1" y="310"/>
                </a:cubicBezTo>
                <a:cubicBezTo>
                  <a:pt x="24" y="452"/>
                  <a:pt x="142" y="570"/>
                  <a:pt x="308" y="570"/>
                </a:cubicBezTo>
                <a:cubicBezTo>
                  <a:pt x="473" y="570"/>
                  <a:pt x="591" y="428"/>
                  <a:pt x="567" y="263"/>
                </a:cubicBezTo>
                <a:cubicBezTo>
                  <a:pt x="567" y="112"/>
                  <a:pt x="449" y="0"/>
                  <a:pt x="3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47A519-C447-C01D-C4AD-3CD8EF9AAB82}"/>
              </a:ext>
            </a:extLst>
          </p:cNvPr>
          <p:cNvSpPr txBox="1"/>
          <p:nvPr/>
        </p:nvSpPr>
        <p:spPr>
          <a:xfrm>
            <a:off x="1150706" y="3544584"/>
            <a:ext cx="10623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Cambria" panose="02040503050406030204" pitchFamily="18" charset="0"/>
                <a:ea typeface="Cambria" panose="02040503050406030204" pitchFamily="18" charset="0"/>
              </a:rPr>
              <a:t>Phần phân số của hỗn số bao giờ cũng bé hơn đơn vị.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E9AEAF-AF5D-08B5-91A5-D74BA70CBCA4}"/>
              </a:ext>
            </a:extLst>
          </p:cNvPr>
          <p:cNvSpPr txBox="1"/>
          <p:nvPr/>
        </p:nvSpPr>
        <p:spPr>
          <a:xfrm>
            <a:off x="1160980" y="4315145"/>
            <a:ext cx="106234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dirty="0">
                <a:latin typeface="Cambria" panose="02040503050406030204" pitchFamily="18" charset="0"/>
                <a:ea typeface="Cambria" panose="02040503050406030204" pitchFamily="18" charset="0"/>
              </a:rPr>
              <a:t>Khi đọc (hoặc viết) hỗn số, ta đọc (hoặc viết) phần nguyên rồi đọc (hoặc viết) phần phân số.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729C8E-39D1-4A86-5B19-3968C0C19411}"/>
                  </a:ext>
                </a:extLst>
              </p:cNvPr>
              <p:cNvSpPr txBox="1"/>
              <p:nvPr/>
            </p:nvSpPr>
            <p:spPr>
              <a:xfrm>
                <a:off x="3914452" y="5383659"/>
                <a:ext cx="5722707" cy="97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Ta </a:t>
                </a:r>
                <a:r>
                  <a:rPr lang="en-US" sz="4000" b="1" dirty="0" err="1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có</a:t>
                </a:r>
                <a:r>
                  <a:rPr lang="en-US" sz="40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m:rPr>
                        <m:nor/>
                      </m:rPr>
                      <a:rPr lang="en-US" sz="4000" b="1" dirty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i="0" dirty="0" smtClean="0">
                        <a:solidFill>
                          <a:srgbClr val="00206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= 2 +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sz="40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729C8E-39D1-4A86-5B19-3968C0C19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452" y="5383659"/>
                <a:ext cx="5722707" cy="978538"/>
              </a:xfrm>
              <a:prstGeom prst="rect">
                <a:avLst/>
              </a:prstGeom>
              <a:blipFill>
                <a:blip r:embed="rId4"/>
                <a:stretch>
                  <a:fillRect l="-3727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7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5" grpId="0" animBg="1"/>
      <p:bldP spid="16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2" descr="E:\PPT\PPT\千\9月15号绿色卡通风安全主题班会PPT模板\千库网_老师教师划重点敲黑板表情包_元素编号13404547.png千库网_老师教师划重点敲黑板表情包_元素编号13404547">
            <a:extLst>
              <a:ext uri="{FF2B5EF4-FFF2-40B4-BE49-F238E27FC236}">
                <a16:creationId xmlns:a16="http://schemas.microsoft.com/office/drawing/2014/main" id="{C7FDC340-42C2-34E8-CFA4-28BF63C53C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30" b="19210"/>
          <a:stretch>
            <a:fillRect/>
          </a:stretch>
        </p:blipFill>
        <p:spPr>
          <a:xfrm flipH="1">
            <a:off x="-1" y="3174714"/>
            <a:ext cx="3610893" cy="36832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8D199-D27A-1D55-CB43-4E5B86CFB703}"/>
              </a:ext>
            </a:extLst>
          </p:cNvPr>
          <p:cNvSpPr txBox="1"/>
          <p:nvPr/>
        </p:nvSpPr>
        <p:spPr>
          <a:xfrm>
            <a:off x="1623318" y="699855"/>
            <a:ext cx="9760448" cy="1446550"/>
          </a:xfrm>
          <a:custGeom>
            <a:avLst/>
            <a:gdLst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344251"/>
              <a:gd name="connsiteX1" fmla="*/ 9296400 w 9296400"/>
              <a:gd name="connsiteY1" fmla="*/ 0 h 2344251"/>
              <a:gd name="connsiteX2" fmla="*/ 9296400 w 9296400"/>
              <a:gd name="connsiteY2" fmla="*/ 2123658 h 2344251"/>
              <a:gd name="connsiteX3" fmla="*/ 0 w 9296400"/>
              <a:gd name="connsiteY3" fmla="*/ 2123658 h 2344251"/>
              <a:gd name="connsiteX4" fmla="*/ 0 w 9296400"/>
              <a:gd name="connsiteY4" fmla="*/ 0 h 2344251"/>
              <a:gd name="connsiteX0" fmla="*/ 0 w 9296400"/>
              <a:gd name="connsiteY0" fmla="*/ 125046 h 2469297"/>
              <a:gd name="connsiteX1" fmla="*/ 9296400 w 9296400"/>
              <a:gd name="connsiteY1" fmla="*/ 125046 h 2469297"/>
              <a:gd name="connsiteX2" fmla="*/ 9296400 w 9296400"/>
              <a:gd name="connsiteY2" fmla="*/ 2248704 h 2469297"/>
              <a:gd name="connsiteX3" fmla="*/ 0 w 9296400"/>
              <a:gd name="connsiteY3" fmla="*/ 2248704 h 2469297"/>
              <a:gd name="connsiteX4" fmla="*/ 0 w 9296400"/>
              <a:gd name="connsiteY4" fmla="*/ 125046 h 2469297"/>
              <a:gd name="connsiteX0" fmla="*/ 0 w 9296400"/>
              <a:gd name="connsiteY0" fmla="*/ 169853 h 2514104"/>
              <a:gd name="connsiteX1" fmla="*/ 9296400 w 9296400"/>
              <a:gd name="connsiteY1" fmla="*/ 169853 h 2514104"/>
              <a:gd name="connsiteX2" fmla="*/ 9296400 w 9296400"/>
              <a:gd name="connsiteY2" fmla="*/ 2293511 h 2514104"/>
              <a:gd name="connsiteX3" fmla="*/ 0 w 9296400"/>
              <a:gd name="connsiteY3" fmla="*/ 2293511 h 2514104"/>
              <a:gd name="connsiteX4" fmla="*/ 0 w 9296400"/>
              <a:gd name="connsiteY4" fmla="*/ 169853 h 2514104"/>
              <a:gd name="connsiteX0" fmla="*/ 0 w 9296400"/>
              <a:gd name="connsiteY0" fmla="*/ 169853 h 2429521"/>
              <a:gd name="connsiteX1" fmla="*/ 9296400 w 9296400"/>
              <a:gd name="connsiteY1" fmla="*/ 169853 h 2429521"/>
              <a:gd name="connsiteX2" fmla="*/ 9296400 w 9296400"/>
              <a:gd name="connsiteY2" fmla="*/ 2293511 h 2429521"/>
              <a:gd name="connsiteX3" fmla="*/ 0 w 9296400"/>
              <a:gd name="connsiteY3" fmla="*/ 2293511 h 2429521"/>
              <a:gd name="connsiteX4" fmla="*/ 0 w 9296400"/>
              <a:gd name="connsiteY4" fmla="*/ 169853 h 24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0" h="2429521">
                <a:moveTo>
                  <a:pt x="0" y="169853"/>
                </a:moveTo>
                <a:cubicBezTo>
                  <a:pt x="1926493" y="5730"/>
                  <a:pt x="6314830" y="-111501"/>
                  <a:pt x="9296400" y="169853"/>
                </a:cubicBezTo>
                <a:cubicBezTo>
                  <a:pt x="9296400" y="877739"/>
                  <a:pt x="8827476" y="1632518"/>
                  <a:pt x="9296400" y="2293511"/>
                </a:cubicBezTo>
                <a:cubicBezTo>
                  <a:pt x="6877538" y="2621758"/>
                  <a:pt x="2301631" y="2246618"/>
                  <a:pt x="0" y="2293511"/>
                </a:cubicBezTo>
                <a:cubicBezTo>
                  <a:pt x="0" y="1585625"/>
                  <a:pt x="351692" y="830847"/>
                  <a:pt x="0" y="16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vi-VN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Mỗi hỗn số gồm hai phần: </a:t>
            </a:r>
            <a:r>
              <a:rPr lang="vi-VN" sz="4400" dirty="0">
                <a:solidFill>
                  <a:srgbClr val="FF006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 nguyên </a:t>
            </a:r>
            <a:r>
              <a:rPr lang="vi-VN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 số tự nhiên và </a:t>
            </a:r>
            <a:r>
              <a:rPr lang="vi-VN" sz="4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phần phân số </a:t>
            </a:r>
            <a:r>
              <a:rPr lang="vi-VN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bé hơn 1.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6F767-63A7-5B38-1D4D-4BD3C7ECC460}"/>
              </a:ext>
            </a:extLst>
          </p:cNvPr>
          <p:cNvSpPr txBox="1"/>
          <p:nvPr/>
        </p:nvSpPr>
        <p:spPr>
          <a:xfrm>
            <a:off x="2311686" y="2610848"/>
            <a:ext cx="9760448" cy="1446550"/>
          </a:xfrm>
          <a:custGeom>
            <a:avLst/>
            <a:gdLst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344251"/>
              <a:gd name="connsiteX1" fmla="*/ 9296400 w 9296400"/>
              <a:gd name="connsiteY1" fmla="*/ 0 h 2344251"/>
              <a:gd name="connsiteX2" fmla="*/ 9296400 w 9296400"/>
              <a:gd name="connsiteY2" fmla="*/ 2123658 h 2344251"/>
              <a:gd name="connsiteX3" fmla="*/ 0 w 9296400"/>
              <a:gd name="connsiteY3" fmla="*/ 2123658 h 2344251"/>
              <a:gd name="connsiteX4" fmla="*/ 0 w 9296400"/>
              <a:gd name="connsiteY4" fmla="*/ 0 h 2344251"/>
              <a:gd name="connsiteX0" fmla="*/ 0 w 9296400"/>
              <a:gd name="connsiteY0" fmla="*/ 125046 h 2469297"/>
              <a:gd name="connsiteX1" fmla="*/ 9296400 w 9296400"/>
              <a:gd name="connsiteY1" fmla="*/ 125046 h 2469297"/>
              <a:gd name="connsiteX2" fmla="*/ 9296400 w 9296400"/>
              <a:gd name="connsiteY2" fmla="*/ 2248704 h 2469297"/>
              <a:gd name="connsiteX3" fmla="*/ 0 w 9296400"/>
              <a:gd name="connsiteY3" fmla="*/ 2248704 h 2469297"/>
              <a:gd name="connsiteX4" fmla="*/ 0 w 9296400"/>
              <a:gd name="connsiteY4" fmla="*/ 125046 h 2469297"/>
              <a:gd name="connsiteX0" fmla="*/ 0 w 9296400"/>
              <a:gd name="connsiteY0" fmla="*/ 169853 h 2514104"/>
              <a:gd name="connsiteX1" fmla="*/ 9296400 w 9296400"/>
              <a:gd name="connsiteY1" fmla="*/ 169853 h 2514104"/>
              <a:gd name="connsiteX2" fmla="*/ 9296400 w 9296400"/>
              <a:gd name="connsiteY2" fmla="*/ 2293511 h 2514104"/>
              <a:gd name="connsiteX3" fmla="*/ 0 w 9296400"/>
              <a:gd name="connsiteY3" fmla="*/ 2293511 h 2514104"/>
              <a:gd name="connsiteX4" fmla="*/ 0 w 9296400"/>
              <a:gd name="connsiteY4" fmla="*/ 169853 h 2514104"/>
              <a:gd name="connsiteX0" fmla="*/ 0 w 9296400"/>
              <a:gd name="connsiteY0" fmla="*/ 169853 h 2429521"/>
              <a:gd name="connsiteX1" fmla="*/ 9296400 w 9296400"/>
              <a:gd name="connsiteY1" fmla="*/ 169853 h 2429521"/>
              <a:gd name="connsiteX2" fmla="*/ 9296400 w 9296400"/>
              <a:gd name="connsiteY2" fmla="*/ 2293511 h 2429521"/>
              <a:gd name="connsiteX3" fmla="*/ 0 w 9296400"/>
              <a:gd name="connsiteY3" fmla="*/ 2293511 h 2429521"/>
              <a:gd name="connsiteX4" fmla="*/ 0 w 9296400"/>
              <a:gd name="connsiteY4" fmla="*/ 169853 h 24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0" h="2429521">
                <a:moveTo>
                  <a:pt x="0" y="169853"/>
                </a:moveTo>
                <a:cubicBezTo>
                  <a:pt x="1926493" y="5730"/>
                  <a:pt x="6314830" y="-111501"/>
                  <a:pt x="9296400" y="169853"/>
                </a:cubicBezTo>
                <a:cubicBezTo>
                  <a:pt x="9296400" y="877739"/>
                  <a:pt x="8827476" y="1632518"/>
                  <a:pt x="9296400" y="2293511"/>
                </a:cubicBezTo>
                <a:cubicBezTo>
                  <a:pt x="6877538" y="2621758"/>
                  <a:pt x="2301631" y="2246618"/>
                  <a:pt x="0" y="2293511"/>
                </a:cubicBezTo>
                <a:cubicBezTo>
                  <a:pt x="0" y="1585625"/>
                  <a:pt x="351692" y="830847"/>
                  <a:pt x="0" y="169853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vi-VN" sz="4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Để đọc hỗn số, ta đọc phần nguyên, chữ “và” rồi đến phần phân số.</a:t>
            </a:r>
          </a:p>
        </p:txBody>
      </p:sp>
    </p:spTree>
    <p:extLst>
      <p:ext uri="{BB962C8B-B14F-4D97-AF65-F5344CB8AC3E}">
        <p14:creationId xmlns:p14="http://schemas.microsoft.com/office/powerpoint/2010/main" val="315934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622" y="1165848"/>
            <a:ext cx="6096012" cy="6096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60" y="-266700"/>
            <a:ext cx="6858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A20303-D43D-77AE-CEEF-DC417F7B90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898" y="1746607"/>
            <a:ext cx="6454710" cy="498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11">
            <a:extLst>
              <a:ext uri="{FF2B5EF4-FFF2-40B4-BE49-F238E27FC236}">
                <a16:creationId xmlns:a16="http://schemas.microsoft.com/office/drawing/2014/main" id="{E0B9A263-1059-414E-960F-36449C518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5395" y="4490049"/>
            <a:ext cx="2190230" cy="2367951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C1B777E-5ACE-444B-8DB6-DABAD60A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58" y="407419"/>
            <a:ext cx="10287000" cy="492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ctr">
              <a:defRPr/>
            </a:pP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Viết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và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đọc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hỗn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số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thích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hợp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(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theo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mẫu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)</a:t>
            </a:r>
            <a:endParaRPr kumimoji="0" lang="zh-CN" altLang="en-US" sz="32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sym typeface="雷盖体" panose="00000800000000000000" pitchFamily="2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27349B-7FE9-5352-EA3C-FD8B35580635}"/>
              </a:ext>
            </a:extLst>
          </p:cNvPr>
          <p:cNvSpPr/>
          <p:nvPr/>
        </p:nvSpPr>
        <p:spPr>
          <a:xfrm>
            <a:off x="97971" y="381000"/>
            <a:ext cx="685800" cy="555171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3E3F95-CB5B-4591-5213-4B7858CC911F}"/>
              </a:ext>
            </a:extLst>
          </p:cNvPr>
          <p:cNvSpPr/>
          <p:nvPr/>
        </p:nvSpPr>
        <p:spPr>
          <a:xfrm>
            <a:off x="2619910" y="1263720"/>
            <a:ext cx="7356297" cy="2373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EDBC8-AD68-A879-E492-BBCDBC498FE3}"/>
              </a:ext>
            </a:extLst>
          </p:cNvPr>
          <p:cNvSpPr txBox="1"/>
          <p:nvPr/>
        </p:nvSpPr>
        <p:spPr>
          <a:xfrm>
            <a:off x="2928135" y="1325366"/>
            <a:ext cx="1212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Mẫu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EA38EB-C038-489D-A9DD-C2CB19856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496" y="1464014"/>
            <a:ext cx="3781425" cy="847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C45540-CF65-5E3F-6685-A08B39865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4876" y="2267914"/>
            <a:ext cx="3657600" cy="781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6AC20D-730E-5668-4F25-DFC2035E0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685" y="3179369"/>
            <a:ext cx="3133725" cy="3143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DB4481-E0C1-8B5D-AF95-217C22305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925" y="3749899"/>
            <a:ext cx="7800386" cy="27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2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01FCE-9C74-A993-3DDA-710ADC248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58" y="600877"/>
            <a:ext cx="9334500" cy="162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5C7863-66FC-C316-091B-D139D941C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04" y="3621748"/>
            <a:ext cx="9296400" cy="1504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73FEC4-54C1-295B-4D2C-20546F06BE66}"/>
                  </a:ext>
                </a:extLst>
              </p:cNvPr>
              <p:cNvSpPr txBox="1"/>
              <p:nvPr/>
            </p:nvSpPr>
            <p:spPr>
              <a:xfrm>
                <a:off x="1116460" y="2311685"/>
                <a:ext cx="4869951" cy="129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m:rPr>
                        <m:nor/>
                      </m:rPr>
                      <a:rPr lang="en-US" sz="3200" b="1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Đọc</a:t>
                </a:r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Hai </a:t>
                </a:r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một</a:t>
                </a:r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phần</a:t>
                </a:r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hai</a:t>
                </a:r>
                <a:endParaRPr lang="en-US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73FEC4-54C1-295B-4D2C-20546F06B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60" y="2311685"/>
                <a:ext cx="4869951" cy="1293752"/>
              </a:xfrm>
              <a:prstGeom prst="rect">
                <a:avLst/>
              </a:prstGeom>
              <a:blipFill>
                <a:blip r:embed="rId4"/>
                <a:stretch>
                  <a:fillRect l="-3129" r="-1877" b="-14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58D0-D3C3-2C78-D13C-2E1C168003D4}"/>
                  </a:ext>
                </a:extLst>
              </p:cNvPr>
              <p:cNvSpPr txBox="1"/>
              <p:nvPr/>
            </p:nvSpPr>
            <p:spPr>
              <a:xfrm>
                <a:off x="6798069" y="2260314"/>
                <a:ext cx="4869951" cy="1324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m:rPr>
                        <m:nor/>
                      </m:rPr>
                      <a:rPr lang="en-US" sz="3200" b="1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Đọc</a:t>
                </a:r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vi-VN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Ba và ba phần tư</a:t>
                </a:r>
                <a:endParaRPr lang="en-US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BE58D0-D3C3-2C78-D13C-2E1C16800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069" y="2260314"/>
                <a:ext cx="4869951" cy="1324786"/>
              </a:xfrm>
              <a:prstGeom prst="rect">
                <a:avLst/>
              </a:prstGeom>
              <a:blipFill>
                <a:blip r:embed="rId5"/>
                <a:stretch>
                  <a:fillRect l="-3129" b="-11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4E89A9-7030-E79D-B08E-C3857D6B3A2D}"/>
                  </a:ext>
                </a:extLst>
              </p:cNvPr>
              <p:cNvSpPr txBox="1"/>
              <p:nvPr/>
            </p:nvSpPr>
            <p:spPr>
              <a:xfrm>
                <a:off x="1126734" y="4941869"/>
                <a:ext cx="5619963" cy="1303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4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m:rPr>
                        <m:nor/>
                      </m:rPr>
                      <a:rPr lang="en-US" sz="3200" b="1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Đọc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Bốn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năm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phần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tám</a:t>
                </a:r>
                <a:endParaRPr lang="en-US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4E89A9-7030-E79D-B08E-C3857D6B3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734" y="4941869"/>
                <a:ext cx="5619963" cy="1303562"/>
              </a:xfrm>
              <a:prstGeom prst="rect">
                <a:avLst/>
              </a:prstGeom>
              <a:blipFill>
                <a:blip r:embed="rId6"/>
                <a:stretch>
                  <a:fillRect l="-2820" b="-14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C0BE25-5DA1-C13B-6362-5675CECF01A8}"/>
                  </a:ext>
                </a:extLst>
              </p:cNvPr>
              <p:cNvSpPr txBox="1"/>
              <p:nvPr/>
            </p:nvSpPr>
            <p:spPr>
              <a:xfrm>
                <a:off x="6572037" y="5013788"/>
                <a:ext cx="5619963" cy="1327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m:rPr>
                        <m:nor/>
                      </m:rPr>
                      <a:rPr lang="en-US" sz="3200" b="1" dirty="0">
                        <a:solidFill>
                          <a:srgbClr val="FF0000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endParaRPr lang="en-US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en-US" sz="3200" b="1" i="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Đọc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Một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và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một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phần</a:t>
                </a:r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hai</a:t>
                </a:r>
                <a:endParaRPr lang="en-US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EC0BE25-5DA1-C13B-6362-5675CECF0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037" y="5013788"/>
                <a:ext cx="5619963" cy="1327286"/>
              </a:xfrm>
              <a:prstGeom prst="rect">
                <a:avLst/>
              </a:prstGeom>
              <a:blipFill>
                <a:blip r:embed="rId7"/>
                <a:stretch>
                  <a:fillRect l="-2711" b="-1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10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C1B777E-5ACE-444B-8DB6-DABAD60A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57" y="407419"/>
            <a:ext cx="4769655" cy="492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ctr">
              <a:defRPr/>
            </a:pPr>
            <a:r>
              <a:rPr lang="en-US" altLang="zh-CN" sz="320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a) Đọc các hỗn số sau: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27349B-7FE9-5352-EA3C-FD8B35580635}"/>
              </a:ext>
            </a:extLst>
          </p:cNvPr>
          <p:cNvSpPr/>
          <p:nvPr/>
        </p:nvSpPr>
        <p:spPr>
          <a:xfrm>
            <a:off x="97971" y="381000"/>
            <a:ext cx="685800" cy="555171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A8337-0371-A7EC-ED95-17B1FFE2E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88" y="1021368"/>
            <a:ext cx="8353425" cy="1609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496727-0292-16CD-30EA-B1B87E06E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90" y="2473557"/>
            <a:ext cx="1066265" cy="12015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6D55B3-1841-3941-005D-2E861E680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04" y="3892140"/>
            <a:ext cx="1150973" cy="12489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9ED7E-39D7-CF48-BF76-84F0E04A1B63}"/>
              </a:ext>
            </a:extLst>
          </p:cNvPr>
          <p:cNvSpPr txBox="1"/>
          <p:nvPr/>
        </p:nvSpPr>
        <p:spPr>
          <a:xfrm>
            <a:off x="1952091" y="2856216"/>
            <a:ext cx="363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Ba và ba phần tư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F55D026-5CE2-3198-3A83-DB737B7F0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743" y="5311739"/>
            <a:ext cx="1211387" cy="11866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6EE1B0-71A2-41D0-48FC-E8C6F7DEE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355" y="2503630"/>
            <a:ext cx="1148458" cy="12770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D78F5A-C17D-0437-5EED-44101B3F42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3726" y="3919965"/>
            <a:ext cx="1148459" cy="12427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C99B5DA-1F29-93CE-5E67-AAA243C61C1A}"/>
              </a:ext>
            </a:extLst>
          </p:cNvPr>
          <p:cNvSpPr txBox="1"/>
          <p:nvPr/>
        </p:nvSpPr>
        <p:spPr>
          <a:xfrm>
            <a:off x="1952091" y="4181582"/>
            <a:ext cx="363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Năm và một phần tư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511BD9-68A6-5035-E228-2F799B0249FD}"/>
              </a:ext>
            </a:extLst>
          </p:cNvPr>
          <p:cNvSpPr txBox="1"/>
          <p:nvPr/>
        </p:nvSpPr>
        <p:spPr>
          <a:xfrm>
            <a:off x="1921269" y="5691883"/>
            <a:ext cx="363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Hai và ba phần năm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12BF9A-EF7D-1B62-3DE3-C46508681815}"/>
              </a:ext>
            </a:extLst>
          </p:cNvPr>
          <p:cNvSpPr txBox="1"/>
          <p:nvPr/>
        </p:nvSpPr>
        <p:spPr>
          <a:xfrm>
            <a:off x="7325475" y="2897313"/>
            <a:ext cx="363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 và năm phần tám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CD2477-14E7-3147-8AEB-019EC6FD8FEB}"/>
              </a:ext>
            </a:extLst>
          </p:cNvPr>
          <p:cNvSpPr txBox="1"/>
          <p:nvPr/>
        </p:nvSpPr>
        <p:spPr>
          <a:xfrm>
            <a:off x="7294653" y="4407614"/>
            <a:ext cx="3637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Bốn và năm phần sáu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5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15" grpId="0"/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C1B777E-5ACE-444B-8DB6-DABAD60A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680" y="294762"/>
            <a:ext cx="10605376" cy="98488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just"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b)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Viết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các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hỗn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số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sau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: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bốn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và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sáu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phần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bảy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;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chín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và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một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phần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năm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.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27349B-7FE9-5352-EA3C-FD8B35580635}"/>
              </a:ext>
            </a:extLst>
          </p:cNvPr>
          <p:cNvSpPr/>
          <p:nvPr/>
        </p:nvSpPr>
        <p:spPr>
          <a:xfrm>
            <a:off x="277402" y="350177"/>
            <a:ext cx="578288" cy="555171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4CAD78-A025-EC87-B386-A7BCB3CABB10}"/>
              </a:ext>
            </a:extLst>
          </p:cNvPr>
          <p:cNvSpPr txBox="1"/>
          <p:nvPr/>
        </p:nvSpPr>
        <p:spPr>
          <a:xfrm>
            <a:off x="657546" y="2003461"/>
            <a:ext cx="472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bốn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và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sáu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phần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bảy</a:t>
            </a:r>
            <a:endParaRPr lang="en-US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04EB7-4194-E6DB-5DBB-F2C78CD6FAF2}"/>
              </a:ext>
            </a:extLst>
          </p:cNvPr>
          <p:cNvSpPr txBox="1"/>
          <p:nvPr/>
        </p:nvSpPr>
        <p:spPr>
          <a:xfrm>
            <a:off x="688368" y="3832261"/>
            <a:ext cx="472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chín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và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một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phần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năm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BC395FA-C311-FF8D-C045-2CFE878F177C}"/>
                  </a:ext>
                </a:extLst>
              </p:cNvPr>
              <p:cNvSpPr/>
              <p:nvPr/>
            </p:nvSpPr>
            <p:spPr>
              <a:xfrm>
                <a:off x="4664467" y="1859622"/>
                <a:ext cx="1089061" cy="986320"/>
              </a:xfrm>
              <a:prstGeom prst="roundRect">
                <a:avLst/>
              </a:prstGeom>
              <a:ln w="57150">
                <a:solidFill>
                  <a:srgbClr val="FF006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4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8BC395FA-C311-FF8D-C045-2CFE878F1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467" y="1859622"/>
                <a:ext cx="1089061" cy="986320"/>
              </a:xfrm>
              <a:prstGeom prst="roundRect">
                <a:avLst/>
              </a:prstGeom>
              <a:blipFill>
                <a:blip r:embed="rId3"/>
                <a:stretch>
                  <a:fillRect b="-2339"/>
                </a:stretch>
              </a:blipFill>
              <a:ln w="57150">
                <a:solidFill>
                  <a:srgbClr val="FF006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7D2BD46-6D05-2098-4496-39607D902C01}"/>
                  </a:ext>
                </a:extLst>
              </p:cNvPr>
              <p:cNvSpPr/>
              <p:nvPr/>
            </p:nvSpPr>
            <p:spPr>
              <a:xfrm>
                <a:off x="5034336" y="3585680"/>
                <a:ext cx="1089061" cy="986320"/>
              </a:xfrm>
              <a:prstGeom prst="roundRect">
                <a:avLst/>
              </a:prstGeom>
              <a:ln w="57150">
                <a:solidFill>
                  <a:srgbClr val="FF006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9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7D2BD46-6D05-2098-4496-39607D902C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336" y="3585680"/>
                <a:ext cx="1089061" cy="986320"/>
              </a:xfrm>
              <a:prstGeom prst="roundRect">
                <a:avLst/>
              </a:prstGeom>
              <a:blipFill>
                <a:blip r:embed="rId4"/>
                <a:stretch>
                  <a:fillRect b="-2339"/>
                </a:stretch>
              </a:blipFill>
              <a:ln w="57150">
                <a:solidFill>
                  <a:srgbClr val="FF006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030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12" grpId="0"/>
      <p:bldP spid="13" grpId="0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6381" y="833133"/>
            <a:ext cx="6096012" cy="6096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53" y="-253685"/>
            <a:ext cx="6858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173C1-FF11-F3C5-872D-9A23B4177E02}"/>
              </a:ext>
            </a:extLst>
          </p:cNvPr>
          <p:cNvSpPr txBox="1"/>
          <p:nvPr/>
        </p:nvSpPr>
        <p:spPr>
          <a:xfrm>
            <a:off x="3575407" y="2465798"/>
            <a:ext cx="6719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00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c) Viết một hỗn số rồi đố bạn chỉ ra phần nguyên, phần phân số của hỗn số đó.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8">
                <a:extLst>
                  <a:ext uri="{FF2B5EF4-FFF2-40B4-BE49-F238E27FC236}">
                    <a16:creationId xmlns:a16="http://schemas.microsoft.com/office/drawing/2014/main" id="{7DAE3637-7020-1780-5CE2-2AF7006A4D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73652" y="4695759"/>
                <a:ext cx="5663507" cy="12447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Ví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dụ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Hỗn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6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Phần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nguyên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 6;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phần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phân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số</a:t>
                </a:r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 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8">
                <a:extLst>
                  <a:ext uri="{FF2B5EF4-FFF2-40B4-BE49-F238E27FC236}">
                    <a16:creationId xmlns:a16="http://schemas.microsoft.com/office/drawing/2014/main" id="{7DAE3637-7020-1780-5CE2-2AF7006A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73652" y="4695759"/>
                <a:ext cx="5663507" cy="1244700"/>
              </a:xfrm>
              <a:prstGeom prst="rect">
                <a:avLst/>
              </a:prstGeom>
              <a:blipFill>
                <a:blip r:embed="rId9"/>
                <a:stretch>
                  <a:fillRect t="-1471" b="-93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99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C1B777E-5ACE-444B-8DB6-DABAD60A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857" y="407420"/>
            <a:ext cx="9269736" cy="492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lIns="0" tIns="0" rIns="0" bIns="0" anchor="ctr">
            <a:spAutoFit/>
          </a:bodyPr>
          <a:lstStyle/>
          <a:p>
            <a:pPr lvl="0" algn="ctr">
              <a:defRPr/>
            </a:pP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Chuyển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các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hỗn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số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sau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thành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phân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số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(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theo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 </a:t>
            </a:r>
            <a:r>
              <a:rPr lang="en-US" altLang="zh-CN" sz="3200" b="1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mẫu</a:t>
            </a:r>
            <a:r>
              <a:rPr lang="en-US" altLang="zh-CN" sz="32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sym typeface="雷盖体" panose="00000800000000000000" pitchFamily="2" charset="-122"/>
              </a:rPr>
              <a:t>):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E27349B-7FE9-5352-EA3C-FD8B35580635}"/>
              </a:ext>
            </a:extLst>
          </p:cNvPr>
          <p:cNvSpPr/>
          <p:nvPr/>
        </p:nvSpPr>
        <p:spPr>
          <a:xfrm>
            <a:off x="226031" y="381000"/>
            <a:ext cx="626724" cy="555171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393F1A0-631C-A494-3224-31B1BBA79842}"/>
              </a:ext>
            </a:extLst>
          </p:cNvPr>
          <p:cNvSpPr/>
          <p:nvPr/>
        </p:nvSpPr>
        <p:spPr>
          <a:xfrm>
            <a:off x="2455524" y="1232897"/>
            <a:ext cx="7356297" cy="2373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899DCC-7780-9432-0DA4-FBC93B302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14" y="1405877"/>
            <a:ext cx="7055884" cy="888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B7F02-8902-9AA2-FD54-47B54666A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2431617"/>
            <a:ext cx="6860248" cy="10431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164F43-BE52-3158-A237-B78EE8DE7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78" y="4052373"/>
            <a:ext cx="11061843" cy="9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8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622" y="1165848"/>
            <a:ext cx="6096012" cy="6096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60" y="-266700"/>
            <a:ext cx="6858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688" y="1964647"/>
            <a:ext cx="4750518" cy="316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93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8B7B2C-A64E-C32F-8DF3-4858AC87E86A}"/>
                  </a:ext>
                </a:extLst>
              </p:cNvPr>
              <p:cNvSpPr txBox="1"/>
              <p:nvPr/>
            </p:nvSpPr>
            <p:spPr>
              <a:xfrm>
                <a:off x="780836" y="616449"/>
                <a:ext cx="2969231" cy="15940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a) 2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002060"/>
                  </a:solidFill>
                </a:endParaRPr>
              </a:p>
              <a:p>
                <a:endParaRPr lang="en-US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08B7B2C-A64E-C32F-8DF3-4858AC87E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36" y="616449"/>
                <a:ext cx="2969231" cy="1594091"/>
              </a:xfrm>
              <a:prstGeom prst="rect">
                <a:avLst/>
              </a:prstGeom>
              <a:blipFill>
                <a:blip r:embed="rId2"/>
                <a:stretch>
                  <a:fillRect l="-7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26DA9-034F-5273-B378-FD606C009FA8}"/>
                  </a:ext>
                </a:extLst>
              </p:cNvPr>
              <p:cNvSpPr txBox="1"/>
              <p:nvPr/>
            </p:nvSpPr>
            <p:spPr>
              <a:xfrm>
                <a:off x="760288" y="3267182"/>
                <a:ext cx="2969231" cy="159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b) 5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002060"/>
                  </a:solidFill>
                </a:endParaRPr>
              </a:p>
              <a:p>
                <a:endParaRPr lang="en-US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C26DA9-034F-5273-B378-FD606C009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88" y="3267182"/>
                <a:ext cx="2969231" cy="1597040"/>
              </a:xfrm>
              <a:prstGeom prst="rect">
                <a:avLst/>
              </a:prstGeom>
              <a:blipFill>
                <a:blip r:embed="rId3"/>
                <a:stretch>
                  <a:fillRect l="-7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847B61-42F8-BEE2-6D1B-5FBE07CB48E3}"/>
                  </a:ext>
                </a:extLst>
              </p:cNvPr>
              <p:cNvSpPr txBox="1"/>
              <p:nvPr/>
            </p:nvSpPr>
            <p:spPr>
              <a:xfrm>
                <a:off x="7212458" y="688368"/>
                <a:ext cx="2969231" cy="159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c) 4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002060"/>
                  </a:solidFill>
                </a:endParaRPr>
              </a:p>
              <a:p>
                <a:endParaRPr lang="en-US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847B61-42F8-BEE2-6D1B-5FBE07CB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458" y="688368"/>
                <a:ext cx="2969231" cy="1597040"/>
              </a:xfrm>
              <a:prstGeom prst="rect">
                <a:avLst/>
              </a:prstGeom>
              <a:blipFill>
                <a:blip r:embed="rId4"/>
                <a:stretch>
                  <a:fillRect l="-7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290B4B-7939-685F-E666-D43E5849A2FA}"/>
                  </a:ext>
                </a:extLst>
              </p:cNvPr>
              <p:cNvSpPr txBox="1"/>
              <p:nvPr/>
            </p:nvSpPr>
            <p:spPr>
              <a:xfrm>
                <a:off x="7253555" y="3071973"/>
                <a:ext cx="2969231" cy="159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d) 7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𝟐𝟗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002060"/>
                  </a:solidFill>
                </a:endParaRPr>
              </a:p>
              <a:p>
                <a:endParaRPr lang="en-US" sz="4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F290B4B-7939-685F-E666-D43E5849A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555" y="3071973"/>
                <a:ext cx="2969231" cy="1597040"/>
              </a:xfrm>
              <a:prstGeom prst="rect">
                <a:avLst/>
              </a:prstGeom>
              <a:blipFill>
                <a:blip r:embed="rId5"/>
                <a:stretch>
                  <a:fillRect l="-7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8418FA-7A24-410E-9D88-EAD8CD41D2D6}"/>
                  </a:ext>
                </a:extLst>
              </p:cNvPr>
              <p:cNvSpPr txBox="1"/>
              <p:nvPr/>
            </p:nvSpPr>
            <p:spPr>
              <a:xfrm>
                <a:off x="719191" y="1695236"/>
                <a:ext cx="5619964" cy="83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E8418FA-7A24-410E-9D88-EAD8CD41D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1" y="1695236"/>
                <a:ext cx="5619964" cy="832344"/>
              </a:xfrm>
              <a:prstGeom prst="rect">
                <a:avLst/>
              </a:prstGeom>
              <a:blipFill>
                <a:blip r:embed="rId6"/>
                <a:stretch>
                  <a:fillRect l="-2820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89388-6CEE-5A7B-3EE7-BDD604E73A9F}"/>
                  </a:ext>
                </a:extLst>
              </p:cNvPr>
              <p:cNvSpPr txBox="1"/>
              <p:nvPr/>
            </p:nvSpPr>
            <p:spPr>
              <a:xfrm>
                <a:off x="739740" y="2568539"/>
                <a:ext cx="5619964" cy="83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Ta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gọn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num>
                      <m:den>
                        <m: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DB89388-6CEE-5A7B-3EE7-BDD604E73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740" y="2568539"/>
                <a:ext cx="5619964" cy="832344"/>
              </a:xfrm>
              <a:prstGeom prst="rect">
                <a:avLst/>
              </a:prstGeom>
              <a:blipFill>
                <a:blip r:embed="rId7"/>
                <a:stretch>
                  <a:fillRect l="-162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BA9DE3-2CE1-6BE0-8E86-FA5141086273}"/>
                  </a:ext>
                </a:extLst>
              </p:cNvPr>
              <p:cNvSpPr txBox="1"/>
              <p:nvPr/>
            </p:nvSpPr>
            <p:spPr>
              <a:xfrm>
                <a:off x="6572036" y="1592495"/>
                <a:ext cx="5619964" cy="83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𝟒𝟑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3BA9DE3-2CE1-6BE0-8E86-FA5141086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036" y="1592495"/>
                <a:ext cx="5619964" cy="832344"/>
              </a:xfrm>
              <a:prstGeom prst="rect">
                <a:avLst/>
              </a:prstGeom>
              <a:blipFill>
                <a:blip r:embed="rId8"/>
                <a:stretch>
                  <a:fillRect l="-2711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2FD36D-8FC3-CD75-B5E2-B51CD3C72223}"/>
                  </a:ext>
                </a:extLst>
              </p:cNvPr>
              <p:cNvSpPr txBox="1"/>
              <p:nvPr/>
            </p:nvSpPr>
            <p:spPr>
              <a:xfrm>
                <a:off x="6592585" y="2465798"/>
                <a:ext cx="5619964" cy="83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Ta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gọn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𝟒𝟑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22FD36D-8FC3-CD75-B5E2-B51CD3C72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585" y="2465798"/>
                <a:ext cx="5619964" cy="832344"/>
              </a:xfrm>
              <a:prstGeom prst="rect">
                <a:avLst/>
              </a:prstGeom>
              <a:blipFill>
                <a:blip r:embed="rId9"/>
                <a:stretch>
                  <a:fillRect l="-162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350344-F60D-4C58-3BB4-7CFFF70B8F5E}"/>
                  </a:ext>
                </a:extLst>
              </p:cNvPr>
              <p:cNvSpPr txBox="1"/>
              <p:nvPr/>
            </p:nvSpPr>
            <p:spPr>
              <a:xfrm>
                <a:off x="431515" y="4356243"/>
                <a:ext cx="5619964" cy="83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E350344-F60D-4C58-3BB4-7CFFF70B8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15" y="4356243"/>
                <a:ext cx="5619964" cy="832344"/>
              </a:xfrm>
              <a:prstGeom prst="rect">
                <a:avLst/>
              </a:prstGeom>
              <a:blipFill>
                <a:blip r:embed="rId10"/>
                <a:stretch>
                  <a:fillRect l="-2820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58EC33-8149-DC9A-EE21-0BD1AD667487}"/>
                  </a:ext>
                </a:extLst>
              </p:cNvPr>
              <p:cNvSpPr txBox="1"/>
              <p:nvPr/>
            </p:nvSpPr>
            <p:spPr>
              <a:xfrm>
                <a:off x="452064" y="5229546"/>
                <a:ext cx="5619964" cy="83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Ta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gọn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3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5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𝟏𝟕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58EC33-8149-DC9A-EE21-0BD1AD667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064" y="5229546"/>
                <a:ext cx="5619964" cy="832344"/>
              </a:xfrm>
              <a:prstGeom prst="rect">
                <a:avLst/>
              </a:prstGeom>
              <a:blipFill>
                <a:blip r:embed="rId11"/>
                <a:stretch>
                  <a:fillRect l="-1627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162044-61F5-8F6E-8C68-5AA8291821B3}"/>
                  </a:ext>
                </a:extLst>
              </p:cNvPr>
              <p:cNvSpPr txBox="1"/>
              <p:nvPr/>
            </p:nvSpPr>
            <p:spPr>
              <a:xfrm>
                <a:off x="6572036" y="4253501"/>
                <a:ext cx="5619964" cy="832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sz="3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f>
                      <m:fPr>
                        <m:ctrlP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𝟐𝟗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  <m:r>
                      <a:rPr lang="en-US" sz="3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𝟐𝟗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𝟕𝟐𝟗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162044-61F5-8F6E-8C68-5AA829182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036" y="4253501"/>
                <a:ext cx="5619964" cy="832344"/>
              </a:xfrm>
              <a:prstGeom prst="rect">
                <a:avLst/>
              </a:prstGeom>
              <a:blipFill>
                <a:blip r:embed="rId12"/>
                <a:stretch>
                  <a:fillRect l="-271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AE39CD-63A2-E2FB-6BE6-A13B0B073E71}"/>
                  </a:ext>
                </a:extLst>
              </p:cNvPr>
              <p:cNvSpPr txBox="1"/>
              <p:nvPr/>
            </p:nvSpPr>
            <p:spPr>
              <a:xfrm>
                <a:off x="6592585" y="5126804"/>
                <a:ext cx="5619964" cy="741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Ta </a:t>
                </a:r>
                <a:r>
                  <a:rPr lang="en-US" sz="20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viết</a:t>
                </a:r>
                <a:r>
                  <a:rPr lang="en-US" sz="2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gọn</a:t>
                </a:r>
                <a:r>
                  <a:rPr lang="en-US" sz="2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b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7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𝟐𝟗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𝟐𝟗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𝟕𝟐𝟗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4AE39CD-63A2-E2FB-6BE6-A13B0B073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2585" y="5126804"/>
                <a:ext cx="5619964" cy="741806"/>
              </a:xfrm>
              <a:prstGeom prst="rect">
                <a:avLst/>
              </a:prstGeom>
              <a:blipFill>
                <a:blip r:embed="rId13"/>
                <a:stretch>
                  <a:fillRect l="-1085" b="-5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2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E4E92-0D8A-4F0F-DBA4-174C8D7CE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60" y="447835"/>
            <a:ext cx="10925175" cy="1133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C53285-516C-691A-4199-DFF4E249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3" y="1980503"/>
            <a:ext cx="5897896" cy="4194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50C107-C1AD-B726-D7F7-8D94666C083E}"/>
              </a:ext>
            </a:extLst>
          </p:cNvPr>
          <p:cNvSpPr txBox="1"/>
          <p:nvPr/>
        </p:nvSpPr>
        <p:spPr>
          <a:xfrm>
            <a:off x="6472720" y="2085654"/>
            <a:ext cx="51062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Quãng đường từ nhà Linh đến thư viện dài hai và một phần tư ki-lô-mét.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Quãng đường từ nhà Huy đến trường học dài một và một phần tư ki-lô-mét.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Quãng đường từ trường học đến thư viện dài một và một phần tư ki-lô-mét.</a:t>
            </a:r>
          </a:p>
        </p:txBody>
      </p:sp>
    </p:spTree>
    <p:extLst>
      <p:ext uri="{BB962C8B-B14F-4D97-AF65-F5344CB8AC3E}">
        <p14:creationId xmlns:p14="http://schemas.microsoft.com/office/powerpoint/2010/main" val="427820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622" y="1165848"/>
            <a:ext cx="6096012" cy="60960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753C58-E37B-BE1E-A7BD-39C732B3D9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7307" y="2809302"/>
            <a:ext cx="6584251" cy="144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3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6381" y="833133"/>
            <a:ext cx="6096012" cy="6096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053" y="-253685"/>
            <a:ext cx="6858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6173C1-FF11-F3C5-872D-9A23B4177E02}"/>
              </a:ext>
            </a:extLst>
          </p:cNvPr>
          <p:cNvSpPr txBox="1"/>
          <p:nvPr/>
        </p:nvSpPr>
        <p:spPr>
          <a:xfrm>
            <a:off x="3575407" y="2465798"/>
            <a:ext cx="6842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viết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hỗn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nêu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nguyên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phần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phân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hỗn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40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đó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F7D6BE-EFDB-2C48-02BF-852669D70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7" y="0"/>
            <a:ext cx="6801096" cy="29976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16127B-0CC6-D1A7-396E-A24CE38B8479}"/>
              </a:ext>
            </a:extLst>
          </p:cNvPr>
          <p:cNvSpPr txBox="1"/>
          <p:nvPr/>
        </p:nvSpPr>
        <p:spPr>
          <a:xfrm>
            <a:off x="3598039" y="1078988"/>
            <a:ext cx="5180883" cy="584775"/>
          </a:xfrm>
          <a:custGeom>
            <a:avLst/>
            <a:gdLst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123658"/>
              <a:gd name="connsiteX1" fmla="*/ 9296400 w 9296400"/>
              <a:gd name="connsiteY1" fmla="*/ 0 h 2123658"/>
              <a:gd name="connsiteX2" fmla="*/ 9296400 w 9296400"/>
              <a:gd name="connsiteY2" fmla="*/ 2123658 h 2123658"/>
              <a:gd name="connsiteX3" fmla="*/ 0 w 9296400"/>
              <a:gd name="connsiteY3" fmla="*/ 2123658 h 2123658"/>
              <a:gd name="connsiteX4" fmla="*/ 0 w 9296400"/>
              <a:gd name="connsiteY4" fmla="*/ 0 h 2123658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238283"/>
              <a:gd name="connsiteX1" fmla="*/ 9296400 w 9296400"/>
              <a:gd name="connsiteY1" fmla="*/ 0 h 2238283"/>
              <a:gd name="connsiteX2" fmla="*/ 9296400 w 9296400"/>
              <a:gd name="connsiteY2" fmla="*/ 2123658 h 2238283"/>
              <a:gd name="connsiteX3" fmla="*/ 0 w 9296400"/>
              <a:gd name="connsiteY3" fmla="*/ 2123658 h 2238283"/>
              <a:gd name="connsiteX4" fmla="*/ 0 w 9296400"/>
              <a:gd name="connsiteY4" fmla="*/ 0 h 2238283"/>
              <a:gd name="connsiteX0" fmla="*/ 0 w 9296400"/>
              <a:gd name="connsiteY0" fmla="*/ 0 h 2344251"/>
              <a:gd name="connsiteX1" fmla="*/ 9296400 w 9296400"/>
              <a:gd name="connsiteY1" fmla="*/ 0 h 2344251"/>
              <a:gd name="connsiteX2" fmla="*/ 9296400 w 9296400"/>
              <a:gd name="connsiteY2" fmla="*/ 2123658 h 2344251"/>
              <a:gd name="connsiteX3" fmla="*/ 0 w 9296400"/>
              <a:gd name="connsiteY3" fmla="*/ 2123658 h 2344251"/>
              <a:gd name="connsiteX4" fmla="*/ 0 w 9296400"/>
              <a:gd name="connsiteY4" fmla="*/ 0 h 2344251"/>
              <a:gd name="connsiteX0" fmla="*/ 0 w 9296400"/>
              <a:gd name="connsiteY0" fmla="*/ 125046 h 2469297"/>
              <a:gd name="connsiteX1" fmla="*/ 9296400 w 9296400"/>
              <a:gd name="connsiteY1" fmla="*/ 125046 h 2469297"/>
              <a:gd name="connsiteX2" fmla="*/ 9296400 w 9296400"/>
              <a:gd name="connsiteY2" fmla="*/ 2248704 h 2469297"/>
              <a:gd name="connsiteX3" fmla="*/ 0 w 9296400"/>
              <a:gd name="connsiteY3" fmla="*/ 2248704 h 2469297"/>
              <a:gd name="connsiteX4" fmla="*/ 0 w 9296400"/>
              <a:gd name="connsiteY4" fmla="*/ 125046 h 2469297"/>
              <a:gd name="connsiteX0" fmla="*/ 0 w 9296400"/>
              <a:gd name="connsiteY0" fmla="*/ 169853 h 2514104"/>
              <a:gd name="connsiteX1" fmla="*/ 9296400 w 9296400"/>
              <a:gd name="connsiteY1" fmla="*/ 169853 h 2514104"/>
              <a:gd name="connsiteX2" fmla="*/ 9296400 w 9296400"/>
              <a:gd name="connsiteY2" fmla="*/ 2293511 h 2514104"/>
              <a:gd name="connsiteX3" fmla="*/ 0 w 9296400"/>
              <a:gd name="connsiteY3" fmla="*/ 2293511 h 2514104"/>
              <a:gd name="connsiteX4" fmla="*/ 0 w 9296400"/>
              <a:gd name="connsiteY4" fmla="*/ 169853 h 2514104"/>
              <a:gd name="connsiteX0" fmla="*/ 0 w 9296400"/>
              <a:gd name="connsiteY0" fmla="*/ 169853 h 2429521"/>
              <a:gd name="connsiteX1" fmla="*/ 9296400 w 9296400"/>
              <a:gd name="connsiteY1" fmla="*/ 169853 h 2429521"/>
              <a:gd name="connsiteX2" fmla="*/ 9296400 w 9296400"/>
              <a:gd name="connsiteY2" fmla="*/ 2293511 h 2429521"/>
              <a:gd name="connsiteX3" fmla="*/ 0 w 9296400"/>
              <a:gd name="connsiteY3" fmla="*/ 2293511 h 2429521"/>
              <a:gd name="connsiteX4" fmla="*/ 0 w 9296400"/>
              <a:gd name="connsiteY4" fmla="*/ 169853 h 2429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0" h="2429521">
                <a:moveTo>
                  <a:pt x="0" y="169853"/>
                </a:moveTo>
                <a:cubicBezTo>
                  <a:pt x="1926493" y="5730"/>
                  <a:pt x="6314830" y="-111501"/>
                  <a:pt x="9296400" y="169853"/>
                </a:cubicBezTo>
                <a:cubicBezTo>
                  <a:pt x="9296400" y="877739"/>
                  <a:pt x="8827476" y="1632518"/>
                  <a:pt x="9296400" y="2293511"/>
                </a:cubicBezTo>
                <a:cubicBezTo>
                  <a:pt x="6877538" y="2621758"/>
                  <a:pt x="2301631" y="2246618"/>
                  <a:pt x="0" y="2293511"/>
                </a:cubicBezTo>
                <a:cubicBezTo>
                  <a:pt x="0" y="1585625"/>
                  <a:pt x="351692" y="830847"/>
                  <a:pt x="0" y="169853"/>
                </a:cubicBezTo>
                <a:close/>
              </a:path>
            </a:pathLst>
          </a:cu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việc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78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>
            <a:extLst>
              <a:ext uri="{FF2B5EF4-FFF2-40B4-BE49-F238E27FC236}">
                <a16:creationId xmlns:a16="http://schemas.microsoft.com/office/drawing/2014/main" id="{9C1B777E-5ACE-444B-8DB6-DABAD60A1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550" y="911376"/>
            <a:ext cx="40660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5A5656"/>
                </a:solidFill>
                <a:effectLst/>
                <a:uLnTx/>
                <a:uFillTx/>
                <a:latin typeface="#9Slide03 Penumbra" panose="02040603050506020204" pitchFamily="18" charset="0"/>
                <a:ea typeface="雷盖体" panose="00000800000000000000" pitchFamily="2" charset="-122"/>
                <a:cs typeface="+mn-cs"/>
                <a:sym typeface="雷盖体" panose="00000800000000000000" pitchFamily="2" charset="-122"/>
              </a:rPr>
              <a:t>DẶN DÒ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srgbClr val="5A5656"/>
              </a:solidFill>
              <a:effectLst/>
              <a:uLnTx/>
              <a:uFillTx/>
              <a:latin typeface="#9Slide03 Penumbra" panose="02040603050506020204" pitchFamily="18" charset="0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E195BD-FA58-4D45-802C-5B90A5D05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1" y="-123898"/>
            <a:ext cx="1372965" cy="1201344"/>
          </a:xfrm>
          <a:prstGeom prst="rect">
            <a:avLst/>
          </a:prstGeom>
        </p:spPr>
      </p:pic>
      <p:sp>
        <p:nvSpPr>
          <p:cNvPr id="5" name="品 15">
            <a:extLst>
              <a:ext uri="{FF2B5EF4-FFF2-40B4-BE49-F238E27FC236}">
                <a16:creationId xmlns:a16="http://schemas.microsoft.com/office/drawing/2014/main" id="{57998B9E-E48F-44C0-8A40-7E08AF2D871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031930" y="1904574"/>
            <a:ext cx="3860871" cy="130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Hoàn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thành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tất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cả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bài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tập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vào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vở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54141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Lato Regular"/>
              <a:sym typeface="雷盖体" panose="00000800000000000000" pitchFamily="2" charset="-122"/>
            </a:endParaRPr>
          </a:p>
        </p:txBody>
      </p:sp>
      <p:sp>
        <p:nvSpPr>
          <p:cNvPr id="7" name="PA15">
            <a:extLst>
              <a:ext uri="{FF2B5EF4-FFF2-40B4-BE49-F238E27FC236}">
                <a16:creationId xmlns:a16="http://schemas.microsoft.com/office/drawing/2014/main" id="{AC527A79-A9CC-4D8E-BEC4-01EE676ADBC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031930" y="3277259"/>
            <a:ext cx="4500006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Ôn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tập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bài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cũ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54141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Lato Regular"/>
              <a:sym typeface="雷盖体" panose="00000800000000000000" pitchFamily="2" charset="-122"/>
            </a:endParaRPr>
          </a:p>
        </p:txBody>
      </p:sp>
      <p:sp>
        <p:nvSpPr>
          <p:cNvPr id="10" name="15">
            <a:extLst>
              <a:ext uri="{FF2B5EF4-FFF2-40B4-BE49-F238E27FC236}">
                <a16:creationId xmlns:a16="http://schemas.microsoft.com/office/drawing/2014/main" id="{BC36E1F6-96EB-4DAA-809A-2986B96170D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031930" y="4255111"/>
            <a:ext cx="3860871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Chuẩn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bị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bài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454141"/>
                </a:solidFill>
                <a:effectLst/>
                <a:uLnTx/>
                <a:uFillTx/>
                <a:latin typeface="Cambria" panose="02040503050406030204" pitchFamily="18" charset="0"/>
                <a:ea typeface="雷盖体" panose="00000800000000000000" pitchFamily="2" charset="-122"/>
                <a:cs typeface="Lato Regular"/>
                <a:sym typeface="雷盖体" panose="00000800000000000000" pitchFamily="2" charset="-122"/>
              </a:rPr>
              <a:t>mới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54141"/>
              </a:solidFill>
              <a:effectLst/>
              <a:uLnTx/>
              <a:uFillTx/>
              <a:latin typeface="Cambria" panose="02040503050406030204" pitchFamily="18" charset="0"/>
              <a:ea typeface="雷盖体" panose="00000800000000000000" pitchFamily="2" charset="-122"/>
              <a:cs typeface="Lato Regular"/>
              <a:sym typeface="雷盖体" panose="00000800000000000000" pitchFamily="2" charset="-122"/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1A853BBB-38ED-4F4C-961A-E7DB67970726}"/>
              </a:ext>
            </a:extLst>
          </p:cNvPr>
          <p:cNvSpPr/>
          <p:nvPr/>
        </p:nvSpPr>
        <p:spPr>
          <a:xfrm>
            <a:off x="1276550" y="2066142"/>
            <a:ext cx="616689" cy="616689"/>
          </a:xfrm>
          <a:prstGeom prst="ellipse">
            <a:avLst/>
          </a:prstGeom>
          <a:solidFill>
            <a:srgbClr val="6B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0C5865-25FA-4EB3-AEC4-AC15B0E255D2}"/>
              </a:ext>
            </a:extLst>
          </p:cNvPr>
          <p:cNvSpPr/>
          <p:nvPr/>
        </p:nvSpPr>
        <p:spPr>
          <a:xfrm>
            <a:off x="1276549" y="3413340"/>
            <a:ext cx="616689" cy="616689"/>
          </a:xfrm>
          <a:prstGeom prst="ellipse">
            <a:avLst/>
          </a:prstGeom>
          <a:solidFill>
            <a:srgbClr val="6B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535D144B-295F-4B75-AD95-5F2C2A6CE159}"/>
              </a:ext>
            </a:extLst>
          </p:cNvPr>
          <p:cNvSpPr>
            <a:spLocks noEditPoints="1"/>
          </p:cNvSpPr>
          <p:nvPr/>
        </p:nvSpPr>
        <p:spPr bwMode="auto">
          <a:xfrm>
            <a:off x="1449640" y="3554336"/>
            <a:ext cx="329960" cy="322529"/>
          </a:xfrm>
          <a:custGeom>
            <a:avLst/>
            <a:gdLst>
              <a:gd name="T0" fmla="*/ 90 w 94"/>
              <a:gd name="T1" fmla="*/ 55 h 92"/>
              <a:gd name="T2" fmla="*/ 90 w 94"/>
              <a:gd name="T3" fmla="*/ 85 h 92"/>
              <a:gd name="T4" fmla="*/ 53 w 94"/>
              <a:gd name="T5" fmla="*/ 89 h 92"/>
              <a:gd name="T6" fmla="*/ 54 w 94"/>
              <a:gd name="T7" fmla="*/ 59 h 92"/>
              <a:gd name="T8" fmla="*/ 46 w 94"/>
              <a:gd name="T9" fmla="*/ 0 h 92"/>
              <a:gd name="T10" fmla="*/ 0 w 94"/>
              <a:gd name="T11" fmla="*/ 46 h 92"/>
              <a:gd name="T12" fmla="*/ 46 w 94"/>
              <a:gd name="T13" fmla="*/ 92 h 92"/>
              <a:gd name="T14" fmla="*/ 45 w 94"/>
              <a:gd name="T15" fmla="*/ 84 h 92"/>
              <a:gd name="T16" fmla="*/ 20 w 94"/>
              <a:gd name="T17" fmla="*/ 72 h 92"/>
              <a:gd name="T18" fmla="*/ 20 w 94"/>
              <a:gd name="T19" fmla="*/ 20 h 92"/>
              <a:gd name="T20" fmla="*/ 72 w 94"/>
              <a:gd name="T21" fmla="*/ 20 h 92"/>
              <a:gd name="T22" fmla="*/ 83 w 94"/>
              <a:gd name="T23" fmla="*/ 50 h 92"/>
              <a:gd name="T24" fmla="*/ 92 w 94"/>
              <a:gd name="T25" fmla="*/ 50 h 92"/>
              <a:gd name="T26" fmla="*/ 79 w 94"/>
              <a:gd name="T27" fmla="*/ 13 h 92"/>
              <a:gd name="T28" fmla="*/ 47 w 94"/>
              <a:gd name="T29" fmla="*/ 41 h 92"/>
              <a:gd name="T30" fmla="*/ 31 w 94"/>
              <a:gd name="T31" fmla="*/ 19 h 92"/>
              <a:gd name="T32" fmla="*/ 41 w 94"/>
              <a:gd name="T33" fmla="*/ 44 h 92"/>
              <a:gd name="T34" fmla="*/ 47 w 94"/>
              <a:gd name="T35" fmla="*/ 55 h 92"/>
              <a:gd name="T36" fmla="*/ 54 w 94"/>
              <a:gd name="T37" fmla="*/ 47 h 92"/>
              <a:gd name="T38" fmla="*/ 62 w 94"/>
              <a:gd name="T39" fmla="*/ 30 h 92"/>
              <a:gd name="T40" fmla="*/ 47 w 94"/>
              <a:gd name="T41" fmla="*/ 41 h 92"/>
              <a:gd name="T42" fmla="*/ 88 w 94"/>
              <a:gd name="T43" fmla="*/ 75 h 92"/>
              <a:gd name="T44" fmla="*/ 87 w 94"/>
              <a:gd name="T45" fmla="*/ 74 h 92"/>
              <a:gd name="T46" fmla="*/ 86 w 94"/>
              <a:gd name="T47" fmla="*/ 71 h 92"/>
              <a:gd name="T48" fmla="*/ 81 w 94"/>
              <a:gd name="T49" fmla="*/ 83 h 92"/>
              <a:gd name="T50" fmla="*/ 85 w 94"/>
              <a:gd name="T51" fmla="*/ 76 h 92"/>
              <a:gd name="T52" fmla="*/ 86 w 94"/>
              <a:gd name="T53" fmla="*/ 76 h 92"/>
              <a:gd name="T54" fmla="*/ 87 w 94"/>
              <a:gd name="T55" fmla="*/ 83 h 92"/>
              <a:gd name="T56" fmla="*/ 66 w 94"/>
              <a:gd name="T57" fmla="*/ 80 h 92"/>
              <a:gd name="T58" fmla="*/ 67 w 94"/>
              <a:gd name="T59" fmla="*/ 69 h 92"/>
              <a:gd name="T60" fmla="*/ 68 w 94"/>
              <a:gd name="T61" fmla="*/ 61 h 92"/>
              <a:gd name="T62" fmla="*/ 57 w 94"/>
              <a:gd name="T63" fmla="*/ 64 h 92"/>
              <a:gd name="T64" fmla="*/ 61 w 94"/>
              <a:gd name="T65" fmla="*/ 68 h 92"/>
              <a:gd name="T66" fmla="*/ 63 w 94"/>
              <a:gd name="T67" fmla="*/ 63 h 92"/>
              <a:gd name="T68" fmla="*/ 62 w 94"/>
              <a:gd name="T69" fmla="*/ 69 h 92"/>
              <a:gd name="T70" fmla="*/ 54 w 94"/>
              <a:gd name="T71" fmla="*/ 83 h 92"/>
              <a:gd name="T72" fmla="*/ 81 w 94"/>
              <a:gd name="T73" fmla="*/ 80 h 92"/>
              <a:gd name="T74" fmla="*/ 79 w 94"/>
              <a:gd name="T75" fmla="*/ 76 h 92"/>
              <a:gd name="T76" fmla="*/ 75 w 94"/>
              <a:gd name="T77" fmla="*/ 60 h 92"/>
              <a:gd name="T78" fmla="*/ 66 w 94"/>
              <a:gd name="T79" fmla="*/ 80 h 92"/>
              <a:gd name="T80" fmla="*/ 73 w 94"/>
              <a:gd name="T81" fmla="*/ 83 h 92"/>
              <a:gd name="T82" fmla="*/ 78 w 94"/>
              <a:gd name="T83" fmla="*/ 80 h 92"/>
              <a:gd name="T84" fmla="*/ 74 w 94"/>
              <a:gd name="T85" fmla="*/ 76 h 92"/>
              <a:gd name="T86" fmla="*/ 72 w 94"/>
              <a:gd name="T87" fmla="*/ 76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4" h="92">
                <a:moveTo>
                  <a:pt x="58" y="55"/>
                </a:moveTo>
                <a:cubicBezTo>
                  <a:pt x="90" y="55"/>
                  <a:pt x="90" y="55"/>
                  <a:pt x="90" y="55"/>
                </a:cubicBezTo>
                <a:cubicBezTo>
                  <a:pt x="92" y="55"/>
                  <a:pt x="94" y="56"/>
                  <a:pt x="93" y="59"/>
                </a:cubicBezTo>
                <a:cubicBezTo>
                  <a:pt x="90" y="85"/>
                  <a:pt x="90" y="85"/>
                  <a:pt x="90" y="85"/>
                </a:cubicBezTo>
                <a:cubicBezTo>
                  <a:pt x="89" y="87"/>
                  <a:pt x="87" y="89"/>
                  <a:pt x="85" y="89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89"/>
                  <a:pt x="49" y="87"/>
                  <a:pt x="50" y="85"/>
                </a:cubicBezTo>
                <a:cubicBezTo>
                  <a:pt x="54" y="59"/>
                  <a:pt x="54" y="59"/>
                  <a:pt x="54" y="59"/>
                </a:cubicBezTo>
                <a:cubicBezTo>
                  <a:pt x="54" y="56"/>
                  <a:pt x="56" y="55"/>
                  <a:pt x="58" y="55"/>
                </a:cubicBezTo>
                <a:close/>
                <a:moveTo>
                  <a:pt x="46" y="0"/>
                </a:moveTo>
                <a:cubicBezTo>
                  <a:pt x="34" y="0"/>
                  <a:pt x="22" y="5"/>
                  <a:pt x="14" y="13"/>
                </a:cubicBezTo>
                <a:cubicBezTo>
                  <a:pt x="6" y="22"/>
                  <a:pt x="0" y="33"/>
                  <a:pt x="0" y="46"/>
                </a:cubicBezTo>
                <a:cubicBezTo>
                  <a:pt x="0" y="58"/>
                  <a:pt x="6" y="70"/>
                  <a:pt x="14" y="78"/>
                </a:cubicBezTo>
                <a:cubicBezTo>
                  <a:pt x="22" y="86"/>
                  <a:pt x="34" y="92"/>
                  <a:pt x="46" y="92"/>
                </a:cubicBezTo>
                <a:cubicBezTo>
                  <a:pt x="47" y="92"/>
                  <a:pt x="47" y="92"/>
                  <a:pt x="48" y="91"/>
                </a:cubicBezTo>
                <a:cubicBezTo>
                  <a:pt x="46" y="90"/>
                  <a:pt x="45" y="87"/>
                  <a:pt x="45" y="84"/>
                </a:cubicBezTo>
                <a:cubicBezTo>
                  <a:pt x="46" y="82"/>
                  <a:pt x="46" y="82"/>
                  <a:pt x="46" y="82"/>
                </a:cubicBezTo>
                <a:cubicBezTo>
                  <a:pt x="36" y="82"/>
                  <a:pt x="27" y="78"/>
                  <a:pt x="20" y="72"/>
                </a:cubicBezTo>
                <a:cubicBezTo>
                  <a:pt x="14" y="65"/>
                  <a:pt x="10" y="56"/>
                  <a:pt x="10" y="46"/>
                </a:cubicBezTo>
                <a:cubicBezTo>
                  <a:pt x="10" y="36"/>
                  <a:pt x="14" y="26"/>
                  <a:pt x="20" y="20"/>
                </a:cubicBezTo>
                <a:cubicBezTo>
                  <a:pt x="27" y="13"/>
                  <a:pt x="36" y="9"/>
                  <a:pt x="46" y="9"/>
                </a:cubicBezTo>
                <a:cubicBezTo>
                  <a:pt x="56" y="9"/>
                  <a:pt x="66" y="13"/>
                  <a:pt x="72" y="20"/>
                </a:cubicBezTo>
                <a:cubicBezTo>
                  <a:pt x="79" y="26"/>
                  <a:pt x="83" y="36"/>
                  <a:pt x="83" y="46"/>
                </a:cubicBezTo>
                <a:cubicBezTo>
                  <a:pt x="83" y="47"/>
                  <a:pt x="83" y="49"/>
                  <a:pt x="83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1" y="50"/>
                  <a:pt x="91" y="50"/>
                  <a:pt x="92" y="50"/>
                </a:cubicBezTo>
                <a:cubicBezTo>
                  <a:pt x="92" y="49"/>
                  <a:pt x="92" y="47"/>
                  <a:pt x="92" y="46"/>
                </a:cubicBezTo>
                <a:cubicBezTo>
                  <a:pt x="92" y="33"/>
                  <a:pt x="87" y="22"/>
                  <a:pt x="79" y="13"/>
                </a:cubicBezTo>
                <a:cubicBezTo>
                  <a:pt x="70" y="5"/>
                  <a:pt x="59" y="0"/>
                  <a:pt x="46" y="0"/>
                </a:cubicBezTo>
                <a:close/>
                <a:moveTo>
                  <a:pt x="47" y="41"/>
                </a:moveTo>
                <a:cubicBezTo>
                  <a:pt x="46" y="41"/>
                  <a:pt x="45" y="41"/>
                  <a:pt x="45" y="41"/>
                </a:cubicBezTo>
                <a:cubicBezTo>
                  <a:pt x="41" y="34"/>
                  <a:pt x="36" y="26"/>
                  <a:pt x="31" y="19"/>
                </a:cubicBezTo>
                <a:cubicBezTo>
                  <a:pt x="30" y="20"/>
                  <a:pt x="29" y="21"/>
                  <a:pt x="27" y="21"/>
                </a:cubicBezTo>
                <a:cubicBezTo>
                  <a:pt x="31" y="30"/>
                  <a:pt x="36" y="37"/>
                  <a:pt x="41" y="44"/>
                </a:cubicBezTo>
                <a:cubicBezTo>
                  <a:pt x="40" y="45"/>
                  <a:pt x="40" y="47"/>
                  <a:pt x="40" y="48"/>
                </a:cubicBezTo>
                <a:cubicBezTo>
                  <a:pt x="40" y="52"/>
                  <a:pt x="43" y="55"/>
                  <a:pt x="47" y="55"/>
                </a:cubicBezTo>
                <a:cubicBezTo>
                  <a:pt x="51" y="55"/>
                  <a:pt x="54" y="52"/>
                  <a:pt x="54" y="48"/>
                </a:cubicBezTo>
                <a:cubicBezTo>
                  <a:pt x="54" y="48"/>
                  <a:pt x="54" y="47"/>
                  <a:pt x="54" y="47"/>
                </a:cubicBezTo>
                <a:cubicBezTo>
                  <a:pt x="58" y="43"/>
                  <a:pt x="62" y="39"/>
                  <a:pt x="65" y="33"/>
                </a:cubicBezTo>
                <a:cubicBezTo>
                  <a:pt x="64" y="32"/>
                  <a:pt x="63" y="31"/>
                  <a:pt x="62" y="30"/>
                </a:cubicBezTo>
                <a:cubicBezTo>
                  <a:pt x="57" y="34"/>
                  <a:pt x="53" y="38"/>
                  <a:pt x="50" y="42"/>
                </a:cubicBezTo>
                <a:cubicBezTo>
                  <a:pt x="49" y="41"/>
                  <a:pt x="48" y="41"/>
                  <a:pt x="47" y="41"/>
                </a:cubicBezTo>
                <a:close/>
                <a:moveTo>
                  <a:pt x="87" y="83"/>
                </a:move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4"/>
                  <a:pt x="88" y="74"/>
                </a:cubicBezTo>
                <a:cubicBezTo>
                  <a:pt x="87" y="74"/>
                  <a:pt x="87" y="74"/>
                  <a:pt x="87" y="74"/>
                </a:cubicBezTo>
                <a:cubicBezTo>
                  <a:pt x="86" y="74"/>
                  <a:pt x="85" y="74"/>
                  <a:pt x="85" y="74"/>
                </a:cubicBezTo>
                <a:cubicBezTo>
                  <a:pt x="86" y="71"/>
                  <a:pt x="86" y="71"/>
                  <a:pt x="86" y="71"/>
                </a:cubicBezTo>
                <a:cubicBezTo>
                  <a:pt x="83" y="71"/>
                  <a:pt x="83" y="71"/>
                  <a:pt x="83" y="71"/>
                </a:cubicBezTo>
                <a:cubicBezTo>
                  <a:pt x="81" y="83"/>
                  <a:pt x="81" y="83"/>
                  <a:pt x="81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5" y="76"/>
                  <a:pt x="85" y="76"/>
                  <a:pt x="85" y="76"/>
                </a:cubicBezTo>
                <a:cubicBezTo>
                  <a:pt x="85" y="75"/>
                  <a:pt x="85" y="75"/>
                  <a:pt x="85" y="75"/>
                </a:cubicBezTo>
                <a:cubicBezTo>
                  <a:pt x="86" y="75"/>
                  <a:pt x="86" y="75"/>
                  <a:pt x="86" y="76"/>
                </a:cubicBezTo>
                <a:cubicBezTo>
                  <a:pt x="84" y="83"/>
                  <a:pt x="84" y="83"/>
                  <a:pt x="84" y="83"/>
                </a:cubicBezTo>
                <a:cubicBezTo>
                  <a:pt x="87" y="83"/>
                  <a:pt x="87" y="83"/>
                  <a:pt x="87" y="83"/>
                </a:cubicBezTo>
                <a:close/>
                <a:moveTo>
                  <a:pt x="65" y="83"/>
                </a:moveTo>
                <a:cubicBezTo>
                  <a:pt x="66" y="80"/>
                  <a:pt x="66" y="80"/>
                  <a:pt x="66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8"/>
                  <a:pt x="68" y="67"/>
                  <a:pt x="68" y="66"/>
                </a:cubicBezTo>
                <a:cubicBezTo>
                  <a:pt x="69" y="64"/>
                  <a:pt x="69" y="62"/>
                  <a:pt x="68" y="61"/>
                </a:cubicBezTo>
                <a:cubicBezTo>
                  <a:pt x="67" y="60"/>
                  <a:pt x="66" y="59"/>
                  <a:pt x="64" y="59"/>
                </a:cubicBezTo>
                <a:cubicBezTo>
                  <a:pt x="60" y="59"/>
                  <a:pt x="58" y="61"/>
                  <a:pt x="57" y="64"/>
                </a:cubicBezTo>
                <a:cubicBezTo>
                  <a:pt x="56" y="68"/>
                  <a:pt x="56" y="68"/>
                  <a:pt x="56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3"/>
                  <a:pt x="62" y="63"/>
                  <a:pt x="63" y="63"/>
                </a:cubicBezTo>
                <a:cubicBezTo>
                  <a:pt x="64" y="63"/>
                  <a:pt x="64" y="64"/>
                  <a:pt x="64" y="65"/>
                </a:cubicBezTo>
                <a:cubicBezTo>
                  <a:pt x="63" y="67"/>
                  <a:pt x="63" y="68"/>
                  <a:pt x="62" y="69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3"/>
                  <a:pt x="54" y="83"/>
                  <a:pt x="54" y="83"/>
                </a:cubicBezTo>
                <a:cubicBezTo>
                  <a:pt x="65" y="83"/>
                  <a:pt x="65" y="83"/>
                  <a:pt x="65" y="83"/>
                </a:cubicBezTo>
                <a:close/>
                <a:moveTo>
                  <a:pt x="81" y="80"/>
                </a:moveTo>
                <a:cubicBezTo>
                  <a:pt x="81" y="76"/>
                  <a:pt x="81" y="76"/>
                  <a:pt x="81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2" y="60"/>
                  <a:pt x="82" y="60"/>
                  <a:pt x="82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80"/>
                  <a:pt x="66" y="80"/>
                  <a:pt x="66" y="80"/>
                </a:cubicBezTo>
                <a:cubicBezTo>
                  <a:pt x="73" y="80"/>
                  <a:pt x="73" y="80"/>
                  <a:pt x="73" y="80"/>
                </a:cubicBezTo>
                <a:cubicBezTo>
                  <a:pt x="73" y="83"/>
                  <a:pt x="73" y="83"/>
                  <a:pt x="73" y="83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4" y="76"/>
                </a:moveTo>
                <a:cubicBezTo>
                  <a:pt x="75" y="67"/>
                  <a:pt x="75" y="67"/>
                  <a:pt x="75" y="67"/>
                </a:cubicBezTo>
                <a:cubicBezTo>
                  <a:pt x="72" y="76"/>
                  <a:pt x="72" y="76"/>
                  <a:pt x="72" y="76"/>
                </a:cubicBezTo>
                <a:lnTo>
                  <a:pt x="74" y="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5" name="Freeform 105">
            <a:extLst>
              <a:ext uri="{FF2B5EF4-FFF2-40B4-BE49-F238E27FC236}">
                <a16:creationId xmlns:a16="http://schemas.microsoft.com/office/drawing/2014/main" id="{3B0F463C-D50D-4244-A88A-94C4347D30B0}"/>
              </a:ext>
            </a:extLst>
          </p:cNvPr>
          <p:cNvSpPr>
            <a:spLocks noEditPoints="1"/>
          </p:cNvSpPr>
          <p:nvPr/>
        </p:nvSpPr>
        <p:spPr bwMode="auto">
          <a:xfrm>
            <a:off x="1449640" y="2198741"/>
            <a:ext cx="270508" cy="32698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6" name="Oval 10">
            <a:extLst>
              <a:ext uri="{FF2B5EF4-FFF2-40B4-BE49-F238E27FC236}">
                <a16:creationId xmlns:a16="http://schemas.microsoft.com/office/drawing/2014/main" id="{3BDD87E3-99E0-48D0-9743-21C2B524EADD}"/>
              </a:ext>
            </a:extLst>
          </p:cNvPr>
          <p:cNvSpPr/>
          <p:nvPr/>
        </p:nvSpPr>
        <p:spPr>
          <a:xfrm>
            <a:off x="1276550" y="4443853"/>
            <a:ext cx="616689" cy="616689"/>
          </a:xfrm>
          <a:prstGeom prst="ellipse">
            <a:avLst/>
          </a:prstGeom>
          <a:solidFill>
            <a:srgbClr val="6BB2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sp>
        <p:nvSpPr>
          <p:cNvPr id="17" name="Freeform 71">
            <a:extLst>
              <a:ext uri="{FF2B5EF4-FFF2-40B4-BE49-F238E27FC236}">
                <a16:creationId xmlns:a16="http://schemas.microsoft.com/office/drawing/2014/main" id="{57950EEF-9F69-438A-A8A3-99D93FD9475F}"/>
              </a:ext>
            </a:extLst>
          </p:cNvPr>
          <p:cNvSpPr>
            <a:spLocks noEditPoints="1"/>
          </p:cNvSpPr>
          <p:nvPr/>
        </p:nvSpPr>
        <p:spPr bwMode="auto">
          <a:xfrm>
            <a:off x="1419913" y="4577066"/>
            <a:ext cx="329960" cy="349282"/>
          </a:xfrm>
          <a:custGeom>
            <a:avLst/>
            <a:gdLst>
              <a:gd name="T0" fmla="*/ 170 w 222"/>
              <a:gd name="T1" fmla="*/ 29 h 235"/>
              <a:gd name="T2" fmla="*/ 182 w 222"/>
              <a:gd name="T3" fmla="*/ 7 h 235"/>
              <a:gd name="T4" fmla="*/ 151 w 222"/>
              <a:gd name="T5" fmla="*/ 19 h 235"/>
              <a:gd name="T6" fmla="*/ 7 w 222"/>
              <a:gd name="T7" fmla="*/ 159 h 235"/>
              <a:gd name="T8" fmla="*/ 31 w 222"/>
              <a:gd name="T9" fmla="*/ 223 h 235"/>
              <a:gd name="T10" fmla="*/ 31 w 222"/>
              <a:gd name="T11" fmla="*/ 171 h 235"/>
              <a:gd name="T12" fmla="*/ 109 w 222"/>
              <a:gd name="T13" fmla="*/ 114 h 235"/>
              <a:gd name="T14" fmla="*/ 116 w 222"/>
              <a:gd name="T15" fmla="*/ 93 h 235"/>
              <a:gd name="T16" fmla="*/ 87 w 222"/>
              <a:gd name="T17" fmla="*/ 104 h 235"/>
              <a:gd name="T18" fmla="*/ 76 w 222"/>
              <a:gd name="T19" fmla="*/ 100 h 235"/>
              <a:gd name="T20" fmla="*/ 116 w 222"/>
              <a:gd name="T21" fmla="*/ 83 h 235"/>
              <a:gd name="T22" fmla="*/ 132 w 222"/>
              <a:gd name="T23" fmla="*/ 90 h 235"/>
              <a:gd name="T24" fmla="*/ 132 w 222"/>
              <a:gd name="T25" fmla="*/ 19 h 235"/>
              <a:gd name="T26" fmla="*/ 180 w 222"/>
              <a:gd name="T27" fmla="*/ 0 h 235"/>
              <a:gd name="T28" fmla="*/ 182 w 222"/>
              <a:gd name="T29" fmla="*/ 0 h 235"/>
              <a:gd name="T30" fmla="*/ 222 w 222"/>
              <a:gd name="T31" fmla="*/ 19 h 235"/>
              <a:gd name="T32" fmla="*/ 173 w 222"/>
              <a:gd name="T33" fmla="*/ 187 h 235"/>
              <a:gd name="T34" fmla="*/ 158 w 222"/>
              <a:gd name="T35" fmla="*/ 180 h 235"/>
              <a:gd name="T36" fmla="*/ 106 w 222"/>
              <a:gd name="T37" fmla="*/ 211 h 235"/>
              <a:gd name="T38" fmla="*/ 90 w 222"/>
              <a:gd name="T39" fmla="*/ 201 h 235"/>
              <a:gd name="T40" fmla="*/ 38 w 222"/>
              <a:gd name="T41" fmla="*/ 235 h 235"/>
              <a:gd name="T42" fmla="*/ 2 w 222"/>
              <a:gd name="T43" fmla="*/ 218 h 235"/>
              <a:gd name="T44" fmla="*/ 0 w 222"/>
              <a:gd name="T45" fmla="*/ 213 h 235"/>
              <a:gd name="T46" fmla="*/ 0 w 222"/>
              <a:gd name="T47" fmla="*/ 147 h 235"/>
              <a:gd name="T48" fmla="*/ 47 w 222"/>
              <a:gd name="T49" fmla="*/ 128 h 235"/>
              <a:gd name="T50" fmla="*/ 50 w 222"/>
              <a:gd name="T51" fmla="*/ 128 h 235"/>
              <a:gd name="T52" fmla="*/ 90 w 222"/>
              <a:gd name="T53" fmla="*/ 147 h 235"/>
              <a:gd name="T54" fmla="*/ 99 w 222"/>
              <a:gd name="T55" fmla="*/ 199 h 235"/>
              <a:gd name="T56" fmla="*/ 76 w 222"/>
              <a:gd name="T57" fmla="*/ 114 h 235"/>
              <a:gd name="T58" fmla="*/ 68 w 222"/>
              <a:gd name="T59" fmla="*/ 138 h 235"/>
              <a:gd name="T60" fmla="*/ 68 w 222"/>
              <a:gd name="T61" fmla="*/ 102 h 235"/>
              <a:gd name="T62" fmla="*/ 139 w 222"/>
              <a:gd name="T63" fmla="*/ 95 h 235"/>
              <a:gd name="T64" fmla="*/ 158 w 222"/>
              <a:gd name="T65" fmla="*/ 102 h 235"/>
              <a:gd name="T66" fmla="*/ 165 w 222"/>
              <a:gd name="T67" fmla="*/ 175 h 235"/>
              <a:gd name="T68" fmla="*/ 139 w 222"/>
              <a:gd name="T69" fmla="*/ 31 h 235"/>
              <a:gd name="T70" fmla="*/ 139 w 222"/>
              <a:gd name="T71" fmla="*/ 95 h 235"/>
              <a:gd name="T72" fmla="*/ 38 w 222"/>
              <a:gd name="T73" fmla="*/ 159 h 235"/>
              <a:gd name="T74" fmla="*/ 47 w 222"/>
              <a:gd name="T75" fmla="*/ 138 h 235"/>
              <a:gd name="T76" fmla="*/ 19 w 222"/>
              <a:gd name="T77" fmla="*/ 149 h 235"/>
              <a:gd name="T78" fmla="*/ 173 w 222"/>
              <a:gd name="T79" fmla="*/ 36 h 235"/>
              <a:gd name="T80" fmla="*/ 173 w 222"/>
              <a:gd name="T81" fmla="*/ 38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22" h="235">
                <a:moveTo>
                  <a:pt x="151" y="19"/>
                </a:moveTo>
                <a:lnTo>
                  <a:pt x="170" y="29"/>
                </a:lnTo>
                <a:lnTo>
                  <a:pt x="203" y="19"/>
                </a:lnTo>
                <a:lnTo>
                  <a:pt x="182" y="7"/>
                </a:lnTo>
                <a:lnTo>
                  <a:pt x="151" y="19"/>
                </a:lnTo>
                <a:lnTo>
                  <a:pt x="151" y="19"/>
                </a:lnTo>
                <a:close/>
                <a:moveTo>
                  <a:pt x="31" y="171"/>
                </a:moveTo>
                <a:lnTo>
                  <a:pt x="7" y="159"/>
                </a:lnTo>
                <a:lnTo>
                  <a:pt x="7" y="211"/>
                </a:lnTo>
                <a:lnTo>
                  <a:pt x="31" y="223"/>
                </a:lnTo>
                <a:lnTo>
                  <a:pt x="31" y="171"/>
                </a:lnTo>
                <a:lnTo>
                  <a:pt x="31" y="171"/>
                </a:lnTo>
                <a:close/>
                <a:moveTo>
                  <a:pt x="87" y="104"/>
                </a:moveTo>
                <a:lnTo>
                  <a:pt x="109" y="114"/>
                </a:lnTo>
                <a:lnTo>
                  <a:pt x="137" y="102"/>
                </a:lnTo>
                <a:lnTo>
                  <a:pt x="116" y="93"/>
                </a:lnTo>
                <a:lnTo>
                  <a:pt x="87" y="104"/>
                </a:lnTo>
                <a:lnTo>
                  <a:pt x="87" y="104"/>
                </a:lnTo>
                <a:close/>
                <a:moveTo>
                  <a:pt x="68" y="102"/>
                </a:moveTo>
                <a:lnTo>
                  <a:pt x="76" y="100"/>
                </a:lnTo>
                <a:lnTo>
                  <a:pt x="116" y="83"/>
                </a:lnTo>
                <a:lnTo>
                  <a:pt x="116" y="83"/>
                </a:lnTo>
                <a:lnTo>
                  <a:pt x="118" y="83"/>
                </a:lnTo>
                <a:lnTo>
                  <a:pt x="132" y="90"/>
                </a:lnTo>
                <a:lnTo>
                  <a:pt x="132" y="24"/>
                </a:lnTo>
                <a:lnTo>
                  <a:pt x="132" y="19"/>
                </a:lnTo>
                <a:lnTo>
                  <a:pt x="139" y="14"/>
                </a:lnTo>
                <a:lnTo>
                  <a:pt x="180" y="0"/>
                </a:lnTo>
                <a:lnTo>
                  <a:pt x="182" y="0"/>
                </a:lnTo>
                <a:lnTo>
                  <a:pt x="182" y="0"/>
                </a:lnTo>
                <a:lnTo>
                  <a:pt x="215" y="14"/>
                </a:lnTo>
                <a:lnTo>
                  <a:pt x="222" y="19"/>
                </a:lnTo>
                <a:lnTo>
                  <a:pt x="222" y="168"/>
                </a:lnTo>
                <a:lnTo>
                  <a:pt x="173" y="187"/>
                </a:lnTo>
                <a:lnTo>
                  <a:pt x="168" y="185"/>
                </a:lnTo>
                <a:lnTo>
                  <a:pt x="158" y="180"/>
                </a:lnTo>
                <a:lnTo>
                  <a:pt x="158" y="192"/>
                </a:lnTo>
                <a:lnTo>
                  <a:pt x="106" y="211"/>
                </a:lnTo>
                <a:lnTo>
                  <a:pt x="102" y="209"/>
                </a:lnTo>
                <a:lnTo>
                  <a:pt x="90" y="201"/>
                </a:lnTo>
                <a:lnTo>
                  <a:pt x="90" y="216"/>
                </a:lnTo>
                <a:lnTo>
                  <a:pt x="38" y="235"/>
                </a:lnTo>
                <a:lnTo>
                  <a:pt x="33" y="232"/>
                </a:lnTo>
                <a:lnTo>
                  <a:pt x="2" y="218"/>
                </a:lnTo>
                <a:lnTo>
                  <a:pt x="0" y="216"/>
                </a:lnTo>
                <a:lnTo>
                  <a:pt x="0" y="213"/>
                </a:lnTo>
                <a:lnTo>
                  <a:pt x="0" y="154"/>
                </a:lnTo>
                <a:lnTo>
                  <a:pt x="0" y="147"/>
                </a:lnTo>
                <a:lnTo>
                  <a:pt x="7" y="145"/>
                </a:lnTo>
                <a:lnTo>
                  <a:pt x="47" y="128"/>
                </a:lnTo>
                <a:lnTo>
                  <a:pt x="47" y="128"/>
                </a:lnTo>
                <a:lnTo>
                  <a:pt x="50" y="128"/>
                </a:lnTo>
                <a:lnTo>
                  <a:pt x="80" y="145"/>
                </a:lnTo>
                <a:lnTo>
                  <a:pt x="90" y="147"/>
                </a:lnTo>
                <a:lnTo>
                  <a:pt x="90" y="194"/>
                </a:lnTo>
                <a:lnTo>
                  <a:pt x="99" y="199"/>
                </a:lnTo>
                <a:lnTo>
                  <a:pt x="99" y="126"/>
                </a:lnTo>
                <a:lnTo>
                  <a:pt x="76" y="114"/>
                </a:lnTo>
                <a:lnTo>
                  <a:pt x="76" y="142"/>
                </a:lnTo>
                <a:lnTo>
                  <a:pt x="68" y="138"/>
                </a:lnTo>
                <a:lnTo>
                  <a:pt x="68" y="109"/>
                </a:lnTo>
                <a:lnTo>
                  <a:pt x="68" y="102"/>
                </a:lnTo>
                <a:lnTo>
                  <a:pt x="68" y="102"/>
                </a:lnTo>
                <a:close/>
                <a:moveTo>
                  <a:pt x="139" y="95"/>
                </a:moveTo>
                <a:lnTo>
                  <a:pt x="149" y="100"/>
                </a:lnTo>
                <a:lnTo>
                  <a:pt x="158" y="102"/>
                </a:lnTo>
                <a:lnTo>
                  <a:pt x="158" y="171"/>
                </a:lnTo>
                <a:lnTo>
                  <a:pt x="165" y="175"/>
                </a:lnTo>
                <a:lnTo>
                  <a:pt x="165" y="43"/>
                </a:lnTo>
                <a:lnTo>
                  <a:pt x="139" y="31"/>
                </a:lnTo>
                <a:lnTo>
                  <a:pt x="139" y="95"/>
                </a:lnTo>
                <a:lnTo>
                  <a:pt x="139" y="95"/>
                </a:lnTo>
                <a:close/>
                <a:moveTo>
                  <a:pt x="19" y="149"/>
                </a:moveTo>
                <a:lnTo>
                  <a:pt x="38" y="159"/>
                </a:lnTo>
                <a:lnTo>
                  <a:pt x="71" y="147"/>
                </a:lnTo>
                <a:lnTo>
                  <a:pt x="47" y="138"/>
                </a:lnTo>
                <a:lnTo>
                  <a:pt x="19" y="149"/>
                </a:lnTo>
                <a:lnTo>
                  <a:pt x="19" y="149"/>
                </a:lnTo>
                <a:close/>
                <a:moveTo>
                  <a:pt x="173" y="38"/>
                </a:moveTo>
                <a:lnTo>
                  <a:pt x="173" y="36"/>
                </a:lnTo>
                <a:lnTo>
                  <a:pt x="173" y="38"/>
                </a:lnTo>
                <a:lnTo>
                  <a:pt x="173" y="38"/>
                </a:lnTo>
                <a:lnTo>
                  <a:pt x="173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雷盖体" panose="00000800000000000000" pitchFamily="2" charset="-122"/>
              <a:ea typeface="雷盖体" panose="00000800000000000000" pitchFamily="2" charset="-122"/>
              <a:cs typeface="+mn-cs"/>
              <a:sym typeface="雷盖体" panose="00000800000000000000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97FE9C5-01DB-454F-B732-DFC3F04DF3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7506" y="1708356"/>
            <a:ext cx="4727944" cy="344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grpId="0" nodeType="click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5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7" grpId="0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27922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0152" y="0"/>
            <a:ext cx="467184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4" b="10564"/>
          <a:stretch/>
        </p:blipFill>
        <p:spPr>
          <a:xfrm>
            <a:off x="3169197" y="4300036"/>
            <a:ext cx="5853606" cy="2692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1B53CE-60A4-07FC-1CA7-6A93AE21BC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7179" y="2589037"/>
            <a:ext cx="8925318" cy="192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1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34DC02-8F5A-4387-A402-81F0491560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9" r="17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82302DE1-6E90-4ED0-8047-37E0967E1B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323" y="3367701"/>
            <a:ext cx="504733" cy="1084862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01EC0DFE-EB6B-48BB-8247-55343FD2350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4524">
            <a:off x="7675816" y="3851484"/>
            <a:ext cx="1193288" cy="572573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9F1F0BCE-D9D9-498B-B2AC-F34DC80D60B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610" y="3411155"/>
            <a:ext cx="778045" cy="9402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A4F7C9-4890-4555-8F10-C88E52B40209}"/>
              </a:ext>
            </a:extLst>
          </p:cNvPr>
          <p:cNvGrpSpPr/>
          <p:nvPr/>
        </p:nvGrpSpPr>
        <p:grpSpPr>
          <a:xfrm>
            <a:off x="2381132" y="1790700"/>
            <a:ext cx="5067418" cy="4933950"/>
            <a:chOff x="2882608" y="1844528"/>
            <a:chExt cx="5918000" cy="6167179"/>
          </a:xfrm>
        </p:grpSpPr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8EBB2ECD-4322-429B-AD0B-BCABD68EA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882608" y="1844528"/>
              <a:ext cx="3737940" cy="575067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F8282A-592F-41C9-B6FA-952AEC75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6088832" y="5299931"/>
              <a:ext cx="2711776" cy="2711776"/>
            </a:xfrm>
            <a:prstGeom prst="rect">
              <a:avLst/>
            </a:prstGeom>
          </p:spPr>
        </p:pic>
      </p:grpSp>
      <p:sp>
        <p:nvSpPr>
          <p:cNvPr id="13" name="Rectangle 12">
            <a:hlinkClick r:id="rId15" action="ppaction://hlinksldjump"/>
          </p:cNvPr>
          <p:cNvSpPr/>
          <p:nvPr/>
        </p:nvSpPr>
        <p:spPr>
          <a:xfrm>
            <a:off x="11199688" y="6247596"/>
            <a:ext cx="838200" cy="4665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4764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0.00023 C -0.003 0.00208 -0.00573 0.00463 -0.00873 0.00671 C -0.01016 0.00787 -0.01172 0.0088 -0.01342 0.00949 C -0.01511 0.01065 -0.01706 0.01111 -0.01888 0.01227 C -0.02357 0.01574 -0.028 0.02037 -0.03295 0.02338 C -0.03946 0.02755 -0.04428 0.02778 -0.05092 0.02894 C -0.05638 0.02847 -0.06185 0.0287 -0.06732 0.02755 C -0.06914 0.02732 -0.07084 0.0257 -0.07279 0.02477 C -0.07409 0.02431 -0.07539 0.02384 -0.0767 0.02338 C -0.08829 0.02755 -0.08099 0.02384 -0.09232 0.0331 C -0.09401 0.03472 -0.0961 0.03542 -0.09779 0.03727 C -0.11198 0.05324 -0.09753 0.04074 -0.11185 0.05949 C -0.11289 0.06088 -0.11407 0.06204 -0.11498 0.06366 C -0.11563 0.06505 -0.11602 0.06667 -0.11654 0.06782 C -0.11732 0.06991 -0.1181 0.07153 -0.11888 0.07338 C -0.11941 0.07477 -0.1198 0.07639 -0.12045 0.07755 C -0.1211 0.07894 -0.12201 0.0794 -0.12279 0.08032 C -0.12305 0.08171 -0.12305 0.08357 -0.12357 0.08449 C -0.12409 0.08588 -0.12513 0.08634 -0.12592 0.08727 C -0.1267 0.08866 -0.12735 0.09028 -0.12826 0.09144 C -0.12917 0.09306 -0.13034 0.09421 -0.13138 0.0956 C -0.13295 0.09838 -0.13438 0.10162 -0.13607 0.10394 C -0.13724 0.10579 -0.13881 0.10648 -0.13998 0.1081 C -0.14271 0.1125 -0.14519 0.11736 -0.14779 0.12199 C -0.15612 0.13704 -0.14271 0.1125 -0.15248 0.1331 C -0.15404 0.13681 -0.15795 0.14282 -0.15795 0.14306 C -0.15821 0.14514 -0.15821 0.14769 -0.15873 0.14977 C -0.15951 0.1537 -0.16185 0.16088 -0.16185 0.16111 C -0.16159 0.17384 -0.16055 0.18681 -0.16107 0.19977 C -0.16107 0.20208 -0.16211 0.20486 -0.16342 0.20532 C -0.16433 0.20579 -0.16537 0.20278 -0.16498 0.20116 C -0.16446 0.19954 -0.16289 0.20023 -0.16185 0.19977 " pathEditMode="relative" rAng="0" ptsTypes="AAAAAAAAAAAAAAAAAAAAAAAAAAAAAAA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55" y="10255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52 0.03403 L -0.02252 0.03426 C -0.06315 0.07153 -0.02942 0.04213 -0.0483 0.05625 C -0.05442 0.06065 -0.06627 0.07014 -0.06627 0.07037 C -0.07148 0.06921 -0.07682 0.06875 -0.0819 0.06736 C -0.08958 0.06528 -0.08411 0.06528 -0.08893 0.0618 C -0.08997 0.06088 -0.09101 0.06088 -0.09205 0.06042 C -0.09544 0.06088 -0.09895 0.06111 -0.10221 0.0618 C -0.1039 0.06204 -0.10533 0.06273 -0.1069 0.06319 C -0.1108 0.06366 -0.11471 0.06412 -0.11861 0.06458 C -0.12044 0.06551 -0.12226 0.06667 -0.12408 0.06736 C -0.12773 0.06852 -0.13502 0.07014 -0.13502 0.07037 C -0.13658 0.07106 -0.13815 0.07199 -0.13971 0.07292 C -0.14205 0.07384 -0.14453 0.0743 -0.14674 0.07569 C -0.14765 0.07616 -0.14843 0.07731 -0.14908 0.07847 C -0.15052 0.08009 -0.15169 0.08217 -0.15299 0.08403 C -0.15507 0.08634 -0.15924 0.09097 -0.15924 0.0912 C -0.15976 0.09236 -0.16015 0.09375 -0.1608 0.09514 C -0.16184 0.09676 -0.16315 0.09745 -0.16393 0.0993 C -0.16562 0.10301 -0.16588 0.10856 -0.16783 0.1118 C -0.16966 0.11412 -0.17617 0.11805 -0.17955 0.12014 C -0.18111 0.12245 -0.18268 0.12477 -0.18424 0.12708 C -0.18502 0.12801 -0.18593 0.12847 -0.18658 0.12986 C -0.18763 0.13148 -0.18828 0.13333 -0.18893 0.13542 C -0.18997 0.13773 -0.19244 0.14467 -0.19283 0.14653 C -0.19388 0.15 -0.1944 0.15393 -0.19518 0.15764 C -0.1957 0.15949 -0.19635 0.16111 -0.19674 0.16319 C -0.20078 0.17893 -0.19609 0.1618 -0.19986 0.17569 C -0.1996 0.17893 -0.19947 0.18217 -0.19908 0.18542 C -0.19895 0.1868 -0.19856 0.18796 -0.1983 0.18958 C -0.19752 0.1956 -0.19765 0.19884 -0.19596 0.20486 C -0.19544 0.20671 -0.19505 0.20856 -0.1944 0.21042 C -0.19401 0.2118 -0.19283 0.21458 -0.19283 0.21481 " pathEditMode="relative" rAng="0" ptsTypes="AAAAAAAAAAAAAAAAAAAAAAAAAAAAAAAAA">
                                      <p:cBhvr>
                                        <p:cTn id="3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67" y="9028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08 0.00648 L -0.05143 -0.02685 C -0.06328 -0.03125 -0.0832 -0.03935 -0.09518 -0.04213 C -0.10013 -0.04328 -0.10507 -0.04328 -0.11002 -0.04352 L -0.13737 -0.04491 C -0.15377 -0.04815 -0.14661 -0.04745 -0.17565 -0.04213 C -0.17786 -0.04166 -0.17994 -0.04028 -0.1819 -0.03935 C -0.18541 -0.03773 -0.19244 -0.03171 -0.19362 -0.03102 C -0.19518 -0.03009 -0.19687 -0.03009 -0.1983 -0.02963 C -0.19947 -0.02916 -0.20039 -0.0287 -0.20143 -0.02824 C -0.20533 -0.01458 -0.20338 -0.0206 -0.2069 -0.01018 C -0.21015 0.01227 -0.2052 -0.01967 -0.20924 -0.00046 C -0.20963 0.00116 -0.2108 0.01366 -0.2108 0.01482 C -0.21106 0.01667 -0.21145 0.01852 -0.21158 0.02037 C -0.21497 0.05371 -0.21145 0.02477 -0.21471 0.05093 C -0.21419 0.0794 -0.21497 0.08009 -0.21237 0.10232 C -0.21224 0.10394 -0.21184 0.10509 -0.21158 0.10648 C -0.21184 0.10926 -0.21197 0.11227 -0.21237 0.11482 C -0.21276 0.11644 -0.21393 0.11736 -0.21393 0.11898 C -0.21419 0.12732 -0.21341 0.13565 -0.21315 0.14398 C -0.21315 0.14954 -0.21315 0.15509 -0.21315 0.16088 " pathEditMode="relative" rAng="0" ptsTypes="AAAAAAAAAAAAAAAAAAA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504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m-thanh-phep-thuat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71EEEB-A610-4E2E-80AE-F04C3760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" b="1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23996-3D8A-4A65-A82A-74B54FEC06B1}"/>
              </a:ext>
            </a:extLst>
          </p:cNvPr>
          <p:cNvSpPr/>
          <p:nvPr/>
        </p:nvSpPr>
        <p:spPr>
          <a:xfrm>
            <a:off x="1695450" y="723900"/>
            <a:ext cx="9163050" cy="208026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lvl="0" algn="ctr">
              <a:defRPr/>
            </a:pP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100 kg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thóc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60 kg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gạo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thóc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ki-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lô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-gam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gạo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9712AD-A2A1-4EA7-A8E9-138340AAA5CE}"/>
              </a:ext>
            </a:extLst>
          </p:cNvPr>
          <p:cNvSpPr/>
          <p:nvPr/>
        </p:nvSpPr>
        <p:spPr>
          <a:xfrm>
            <a:off x="3105150" y="3109595"/>
            <a:ext cx="6810375" cy="113288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2 400 kg </a:t>
            </a:r>
            <a:r>
              <a:rPr lang="en-US" sz="4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gạo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2924B275-A0E4-49C0-9D61-0298C0E8D41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13056" r="2916" b="2362"/>
          <a:stretch/>
        </p:blipFill>
        <p:spPr>
          <a:xfrm rot="20986584">
            <a:off x="178286" y="2863775"/>
            <a:ext cx="2219325" cy="24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7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1EEEB-A610-4E2E-80AE-F04C3760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" b="1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23996-3D8A-4A65-A82A-74B54FEC06B1}"/>
              </a:ext>
            </a:extLst>
          </p:cNvPr>
          <p:cNvSpPr/>
          <p:nvPr/>
        </p:nvSpPr>
        <p:spPr>
          <a:xfrm>
            <a:off x="1695450" y="681037"/>
            <a:ext cx="9163050" cy="185896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vi-VN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Chia đều 900 ml dầu </a:t>
            </a:r>
            <a:r>
              <a:rPr lang="en-US" sz="36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vi-VN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được 6 chai. Hỏi có </a:t>
            </a:r>
            <a:r>
              <a:rPr lang="en-US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vi-VN" sz="3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 ml dầu dừa thì rót được mấy chai như vậy?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9712AD-A2A1-4EA7-A8E9-138340AAA5CE}"/>
              </a:ext>
            </a:extLst>
          </p:cNvPr>
          <p:cNvSpPr/>
          <p:nvPr/>
        </p:nvSpPr>
        <p:spPr>
          <a:xfrm>
            <a:off x="3105150" y="3231515"/>
            <a:ext cx="6810375" cy="102919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4 chai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9586FF7-0B46-4513-80B2-890093A21B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13056" r="2916" b="2362"/>
          <a:stretch/>
        </p:blipFill>
        <p:spPr>
          <a:xfrm rot="20986584">
            <a:off x="178286" y="2863775"/>
            <a:ext cx="2219325" cy="24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3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6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1EEEB-A610-4E2E-80AE-F04C3760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" b="1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823996-3D8A-4A65-A82A-74B54FEC06B1}"/>
              </a:ext>
            </a:extLst>
          </p:cNvPr>
          <p:cNvSpPr/>
          <p:nvPr/>
        </p:nvSpPr>
        <p:spPr>
          <a:xfrm>
            <a:off x="1695450" y="681037"/>
            <a:ext cx="9163050" cy="185896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vi-V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cửa hàng cứ bán được 5 máy tính thì bán được 2 máy in. Hỏi nếu bán được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vi-VN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máy tính thì cửa hàng đó bán được bao nhiêu máy in?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9712AD-A2A1-4EA7-A8E9-138340AAA5CE}"/>
              </a:ext>
            </a:extLst>
          </p:cNvPr>
          <p:cNvSpPr/>
          <p:nvPr/>
        </p:nvSpPr>
        <p:spPr>
          <a:xfrm>
            <a:off x="3105150" y="3231515"/>
            <a:ext cx="6810375" cy="102919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8 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C9586FF7-0B46-4513-80B2-890093A21B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4" t="13056" r="2916" b="2362"/>
          <a:stretch/>
        </p:blipFill>
        <p:spPr>
          <a:xfrm rot="20986584">
            <a:off x="178286" y="2863775"/>
            <a:ext cx="2219325" cy="242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27922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2402" y="-182388"/>
            <a:ext cx="467184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84" b="10564"/>
          <a:stretch/>
        </p:blipFill>
        <p:spPr>
          <a:xfrm>
            <a:off x="3169197" y="4300036"/>
            <a:ext cx="5853606" cy="269226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44DDB1F-7CFC-4443-B7D2-14BEB08B0D10}"/>
              </a:ext>
            </a:extLst>
          </p:cNvPr>
          <p:cNvGrpSpPr/>
          <p:nvPr/>
        </p:nvGrpSpPr>
        <p:grpSpPr>
          <a:xfrm>
            <a:off x="4743061" y="1586680"/>
            <a:ext cx="2705876" cy="541923"/>
            <a:chOff x="4743062" y="1748763"/>
            <a:chExt cx="2705876" cy="541923"/>
          </a:xfrm>
        </p:grpSpPr>
        <p:sp>
          <p:nvSpPr>
            <p:cNvPr id="9" name="Up Ribbon 8">
              <a:extLst>
                <a:ext uri="{FF2B5EF4-FFF2-40B4-BE49-F238E27FC236}">
                  <a16:creationId xmlns:a16="http://schemas.microsoft.com/office/drawing/2014/main" id="{04CFE889-E637-B041-BE28-A63759C1761C}"/>
                </a:ext>
              </a:extLst>
            </p:cNvPr>
            <p:cNvSpPr/>
            <p:nvPr/>
          </p:nvSpPr>
          <p:spPr>
            <a:xfrm>
              <a:off x="4743062" y="1753555"/>
              <a:ext cx="2705876" cy="537131"/>
            </a:xfrm>
            <a:prstGeom prst="ribbon2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369D01F-712A-F44A-A35F-4CDC3830FBF2}"/>
                </a:ext>
              </a:extLst>
            </p:cNvPr>
            <p:cNvSpPr/>
            <p:nvPr/>
          </p:nvSpPr>
          <p:spPr>
            <a:xfrm>
              <a:off x="5411755" y="1748763"/>
              <a:ext cx="1362269" cy="53713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3 Encode SeEx Black" panose="00000A05000000000000" pitchFamily="2" charset="0"/>
                </a:rPr>
                <a:t>Bài</a:t>
              </a: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#9Slide03 Encode SeEx Black" panose="00000A05000000000000" pitchFamily="2" charset="0"/>
                </a:rPr>
                <a:t> 11</a:t>
              </a:r>
              <a:endParaRPr kumimoji="0" lang="en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#9Slide03 Encode SeEx Black" panose="00000A05000000000000" pitchFamily="2" charset="0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240ED6B-6D98-F1B5-2DE7-A507D7721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649" y="1891820"/>
            <a:ext cx="7019855" cy="28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3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3AF10E-97A3-4241-A817-64F4C186203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5860" y="0"/>
            <a:ext cx="3538832" cy="20343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18EF0AC-A402-4CFF-91AD-0B93765219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" y="403860"/>
            <a:ext cx="1628775" cy="85854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1622" y="1165848"/>
            <a:ext cx="6096012" cy="60960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60" y="-266700"/>
            <a:ext cx="6858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7600" y="3403600"/>
            <a:ext cx="3454400" cy="345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245" y="1937378"/>
            <a:ext cx="4343822" cy="28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006C7-D9B1-BAB3-481C-20E559BDD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72" y="623672"/>
            <a:ext cx="5633994" cy="1914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CCD0E-147F-23BF-548F-B14CB2352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33" y="2683268"/>
            <a:ext cx="3971925" cy="3505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DC9531-E880-50FB-C26C-395C8CCDC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357" y="2912830"/>
            <a:ext cx="40576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642</Words>
  <Application>Microsoft Office PowerPoint</Application>
  <PresentationFormat>Widescreen</PresentationFormat>
  <Paragraphs>89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等线</vt:lpstr>
      <vt:lpstr>#9Slide03 Encode SeEx Black</vt:lpstr>
      <vt:lpstr>#9Slide03 Penumbra</vt:lpstr>
      <vt:lpstr>Arial</vt:lpstr>
      <vt:lpstr>Calibri</vt:lpstr>
      <vt:lpstr>Cambria</vt:lpstr>
      <vt:lpstr>Cambria Math</vt:lpstr>
      <vt:lpstr>Times New Roman</vt:lpstr>
      <vt:lpstr>雷盖体</vt:lpstr>
      <vt:lpstr>第一PPT，www.1ppt.com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Nhan Nguyen</cp:lastModifiedBy>
  <cp:revision>62</cp:revision>
  <dcterms:created xsi:type="dcterms:W3CDTF">2024-06-23T01:58:00Z</dcterms:created>
  <dcterms:modified xsi:type="dcterms:W3CDTF">2024-09-22T13:17:49Z</dcterms:modified>
</cp:coreProperties>
</file>